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77" r:id="rId2"/>
    <p:sldId id="279" r:id="rId3"/>
    <p:sldId id="257" r:id="rId4"/>
    <p:sldId id="258" r:id="rId5"/>
    <p:sldId id="259" r:id="rId6"/>
    <p:sldId id="280" r:id="rId7"/>
    <p:sldId id="278" r:id="rId8"/>
    <p:sldId id="281" r:id="rId9"/>
    <p:sldId id="282" r:id="rId10"/>
    <p:sldId id="273" r:id="rId11"/>
    <p:sldId id="261" r:id="rId12"/>
    <p:sldId id="287" r:id="rId13"/>
    <p:sldId id="286" r:id="rId14"/>
    <p:sldId id="285" r:id="rId15"/>
    <p:sldId id="313" r:id="rId16"/>
    <p:sldId id="284" r:id="rId17"/>
    <p:sldId id="303" r:id="rId18"/>
    <p:sldId id="262" r:id="rId19"/>
    <p:sldId id="274" r:id="rId20"/>
    <p:sldId id="264" r:id="rId21"/>
    <p:sldId id="270" r:id="rId22"/>
    <p:sldId id="288" r:id="rId23"/>
    <p:sldId id="289" r:id="rId24"/>
    <p:sldId id="290" r:id="rId25"/>
    <p:sldId id="308" r:id="rId26"/>
    <p:sldId id="311" r:id="rId27"/>
    <p:sldId id="312" r:id="rId28"/>
    <p:sldId id="291" r:id="rId29"/>
    <p:sldId id="292" r:id="rId30"/>
    <p:sldId id="304" r:id="rId31"/>
    <p:sldId id="314" r:id="rId32"/>
    <p:sldId id="316" r:id="rId33"/>
    <p:sldId id="317" r:id="rId34"/>
    <p:sldId id="318" r:id="rId35"/>
    <p:sldId id="306" r:id="rId36"/>
  </p:sldIdLst>
  <p:sldSz cx="12192000" cy="6858000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Museo Sans Cyrl 700" panose="02000000000000000000" charset="-52"/>
      <p:bold r:id="rId43"/>
      <p:boldItalic r:id="rId44"/>
    </p:embeddedFont>
    <p:embeddedFont>
      <p:font typeface="Museo Sans Cyrl 300" panose="02000000000000000000" charset="-52"/>
      <p:regular r:id="rId45"/>
      <p:italic r:id="rId4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80" autoAdjust="0"/>
    <p:restoredTop sz="90247" autoAdjust="0"/>
  </p:normalViewPr>
  <p:slideViewPr>
    <p:cSldViewPr snapToGrid="0">
      <p:cViewPr>
        <p:scale>
          <a:sx n="50" d="100"/>
          <a:sy n="50" d="100"/>
        </p:scale>
        <p:origin x="1830" y="8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382" y="8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185176444925346E-3"/>
          <c:y val="1.2433055667677908E-2"/>
          <c:w val="0.97927890558242559"/>
          <c:h val="0.9875669443323220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DD-460A-9CC4-B5796B5B82A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2DD-460A-9CC4-B5796B5B82A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DD-460A-9CC4-B5796B5B82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Не заходят на страницу ребенка в соцсетях</c:v>
                </c:pt>
                <c:pt idx="1">
                  <c:v>Встречали настораживающий контент</c:v>
                </c:pt>
                <c:pt idx="2">
                  <c:v>Не встречали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0.23</c:v>
                </c:pt>
                <c:pt idx="1">
                  <c:v>0.24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DD-460A-9CC4-B5796B5B82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6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0748634058870074"/>
          <c:w val="1"/>
          <c:h val="0.860976947869468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778027723970343E-2"/>
                  <c:y val="1.1704722621483316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98-49CD-AF93-609C76A403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0.04</c:v>
                </c:pt>
                <c:pt idx="2">
                  <c:v>0.08</c:v>
                </c:pt>
                <c:pt idx="3">
                  <c:v>0</c:v>
                </c:pt>
                <c:pt idx="4">
                  <c:v>0.69</c:v>
                </c:pt>
                <c:pt idx="5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03-4BF7-AC95-136F34362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908704"/>
        <c:axId val="267631600"/>
      </c:barChart>
      <c:catAx>
        <c:axId val="207908704"/>
        <c:scaling>
          <c:orientation val="maxMin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7631600"/>
        <c:crosses val="autoZero"/>
        <c:auto val="0"/>
        <c:lblAlgn val="ctr"/>
        <c:lblOffset val="100"/>
        <c:tickMarkSkip val="1"/>
        <c:noMultiLvlLbl val="0"/>
      </c:catAx>
      <c:valAx>
        <c:axId val="26763160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07908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0748634058870074"/>
          <c:w val="1"/>
          <c:h val="0.860976947869468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778027723970343E-2"/>
                  <c:y val="1.1704722621483316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456-41E9-8E3F-35D5FEBD40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0.06</c:v>
                </c:pt>
                <c:pt idx="1">
                  <c:v>0.09</c:v>
                </c:pt>
                <c:pt idx="2">
                  <c:v>0.16</c:v>
                </c:pt>
                <c:pt idx="3">
                  <c:v>0.01</c:v>
                </c:pt>
                <c:pt idx="4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56-41E9-8E3F-35D5FEBD4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7633840"/>
        <c:axId val="267634400"/>
      </c:barChart>
      <c:catAx>
        <c:axId val="267633840"/>
        <c:scaling>
          <c:orientation val="maxMin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7634400"/>
        <c:crosses val="autoZero"/>
        <c:auto val="0"/>
        <c:lblAlgn val="ctr"/>
        <c:lblOffset val="100"/>
        <c:tickMarkSkip val="1"/>
        <c:noMultiLvlLbl val="0"/>
      </c:catAx>
      <c:valAx>
        <c:axId val="26763440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26763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33FEE78-6341-4FD9-9048-3EFA269676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E817C6-6982-4857-BA50-527CD1F151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EF72E-3D8F-4615-BBC7-F02FE01D559B}" type="datetimeFigureOut">
              <a:rPr lang="ru-RU" smtClean="0"/>
              <a:t>07.09.2018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5930BC-4C28-4D10-8AB2-9B7FFC4591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F8AFE-1F0E-4B85-A3FA-62BD65B9CE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EB3CE-870D-452B-A498-71C335966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584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833DE-B743-4AD4-A570-E7294B96614A}" type="datetimeFigureOut">
              <a:rPr lang="ru-RU" smtClean="0"/>
              <a:t>07.09.2018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EB91D-D5B9-4200-90C6-093FF5034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5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02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-200" dirty="0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ль</a:t>
            </a:r>
            <a:r>
              <a:rPr lang="ru-RU" sz="1200" b="1" spc="-50" dirty="0">
                <a:solidFill>
                  <a:srgbClr val="006E56"/>
                </a:solidFill>
                <a:latin typeface="Museo Sans Cyrl 700"/>
                <a:cs typeface="Museo Sans Cyrl 700"/>
              </a:rPr>
              <a:t>к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безопасные сайты и прил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ож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ения: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В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ы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избавить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 неп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дя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щ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их 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зрасту 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он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ен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выбрав,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ории сай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ений им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жно ви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ть, а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нельзя.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455295" indent="0" algn="l" defTabSz="914400" rtl="0" eaLnBrk="1" fontAlgn="auto" latinLnBrk="0" hangingPunct="1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граничение времени, пров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димо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г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в 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ин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ерн</a:t>
            </a:r>
            <a:r>
              <a:rPr lang="ru-RU" sz="1200" b="1" spc="-20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е: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Н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учи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 правильно распре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елять свое время.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ели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е, с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ча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в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ень 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дить на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омпь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ют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ер, мобильное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стройство,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9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игры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разные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b="1" spc="-30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r>
              <a:rPr lang="ru-RU" sz="1200" b="1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Безопасное</a:t>
            </a:r>
            <a:r>
              <a:rPr lang="ru-RU" sz="1200" b="1" spc="-30" baseline="0" dirty="0">
                <a:solidFill>
                  <a:srgbClr val="006E56"/>
                </a:solidFill>
                <a:latin typeface="Museo Sans Cyrl 300"/>
                <a:cs typeface="Museo Sans Cyrl 300"/>
              </a:rPr>
              <a:t> общение: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с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тистику звон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SMS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на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стройстве</a:t>
            </a:r>
            <a:r>
              <a:rPr lang="ru-RU" sz="1200" b="0" spc="-70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And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r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oid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обы быть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ем он обща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ся, и 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твр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тить опасные связи</a:t>
            </a:r>
            <a:r>
              <a:rPr lang="ru-RU" sz="1200" b="0" spc="-5" dirty="0">
                <a:solidFill>
                  <a:srgbClr val="006E56"/>
                </a:solidFill>
                <a:latin typeface="Museo Sans Rounded 300"/>
                <a:cs typeface="Museo Sans Rounded 300"/>
              </a:rPr>
              <a:t>.</a:t>
            </a:r>
            <a:r>
              <a:rPr lang="ru-RU" sz="1200" b="0" spc="0" baseline="0" dirty="0">
                <a:solidFill>
                  <a:schemeClr val="tx1"/>
                </a:solidFill>
                <a:latin typeface="Museo Sans Rounded 300"/>
                <a:cs typeface="Museo Sans Rounded 300"/>
              </a:rPr>
              <a:t>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120" dirty="0">
                <a:solidFill>
                  <a:srgbClr val="006E56"/>
                </a:solidFill>
                <a:latin typeface="Museo Sans Cyrl 300"/>
                <a:cs typeface="Museo Sans Cyrl 300"/>
              </a:rPr>
              <a:t>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изменения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личества д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р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узей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 на </a:t>
            </a:r>
            <a:r>
              <a:rPr lang="ru-RU" sz="1200" b="0" spc="-9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F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c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ebook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сл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живай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п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ации чер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 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обный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ерфейс.</a:t>
            </a:r>
          </a:p>
          <a:p>
            <a:pPr marL="12700" marR="5080">
              <a:lnSpc>
                <a:spcPct val="115100"/>
              </a:lnSpc>
            </a:pPr>
            <a:endParaRPr lang="ru-RU" sz="1200" b="0" spc="-5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16192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М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гновенные ув</a:t>
            </a:r>
            <a:r>
              <a:rPr lang="ru-RU" sz="1200" b="1" spc="-15" dirty="0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20" dirty="0">
                <a:solidFill>
                  <a:srgbClr val="006E56"/>
                </a:solidFill>
                <a:latin typeface="Museo Sans Cyrl 700"/>
                <a:cs typeface="Museo Sans Cyrl 700"/>
              </a:rPr>
              <a:t>д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омления о на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р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ушении правил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700"/>
                <a:cs typeface="Museo Sans Cyrl 700"/>
              </a:rPr>
              <a:t> 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и опасных </a:t>
            </a:r>
            <a:r>
              <a:rPr lang="ru-RU" sz="1200" b="1" spc="-30" dirty="0">
                <a:solidFill>
                  <a:srgbClr val="006E56"/>
                </a:solidFill>
                <a:latin typeface="Museo Sans Cyrl 700"/>
                <a:cs typeface="Museo Sans Cyrl 700"/>
              </a:rPr>
              <a:t>с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обытиях: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мгновенные уве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омления по 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э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лектронной поч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или на мобильный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елефон,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вашим ребен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 проис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90" dirty="0">
                <a:solidFill>
                  <a:srgbClr val="006E56"/>
                </a:solidFill>
                <a:latin typeface="Museo Sans Cyrl 300"/>
                <a:cs typeface="Museo Sans Cyrl 300"/>
              </a:rPr>
              <a:t>-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н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ельное.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300"/>
              <a:cs typeface="Museo Sans Cyrl 30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05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 опасаются родители того, чего боялись наши мамы и папы, кода интернет входил в нашу жизнь и поскольку большинство из нас выросло нормальными людьми, то кажется что и страхи эти </a:t>
            </a:r>
            <a:r>
              <a:rPr lang="ru-RU" dirty="0" err="1"/>
              <a:t>необоснованы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18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/>
              <a:t>Если для взрослого человека публикуемый им контент на его совести, то дети, которые в силу возраста не очень осознают границы и последствия, могут совершать ошибки, а родители просто могут упустить из виду то, что публикует ребёнок.</a:t>
            </a:r>
          </a:p>
          <a:p>
            <a:endParaRPr lang="ru-RU" dirty="0"/>
          </a:p>
          <a:p>
            <a:r>
              <a:rPr lang="ru-RU" dirty="0"/>
              <a:t>Дети и подростки вообще в целом</a:t>
            </a:r>
            <a:r>
              <a:rPr lang="ru-RU" baseline="0" dirty="0"/>
              <a:t> являются активными пользователями социальных сетей.</a:t>
            </a:r>
          </a:p>
          <a:p>
            <a:r>
              <a:rPr lang="ru-RU" baseline="0" dirty="0"/>
              <a:t>У многих детей есть аккаунты в разных социальных сетях. И количество контента, который они </a:t>
            </a:r>
            <a:r>
              <a:rPr lang="ru-RU" baseline="0" dirty="0" err="1"/>
              <a:t>генерят</a:t>
            </a:r>
            <a:r>
              <a:rPr lang="ru-RU" baseline="0" dirty="0"/>
              <a:t> на своих страничках не всегда получается проконтролировать в полной мере.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29269-630A-41F7-BB76-69FE4BD5EA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8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 опасаются родители того, чего боялись наши мамы и папы, кода интернет входил в нашу жизнь и поскольку большинство из нас выросло нормальными людьми, то кажется что и страхи эти </a:t>
            </a:r>
            <a:r>
              <a:rPr lang="ru-RU" dirty="0" err="1"/>
              <a:t>необоснованы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932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 опасаются родители того, чего боялись наши мамы и папы, кода интернет входил в нашу жизнь и поскольку большинство из нас выросло нормальными людьми, то кажется что и страхи эти </a:t>
            </a:r>
            <a:r>
              <a:rPr lang="ru-RU" dirty="0" err="1"/>
              <a:t>необоснованы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0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-200" dirty="0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ль</a:t>
            </a:r>
            <a:r>
              <a:rPr lang="ru-RU" sz="1200" b="1" spc="-50" dirty="0">
                <a:solidFill>
                  <a:srgbClr val="006E56"/>
                </a:solidFill>
                <a:latin typeface="Museo Sans Cyrl 700"/>
                <a:cs typeface="Museo Sans Cyrl 700"/>
              </a:rPr>
              <a:t>к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безопасные сайты и прил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ож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ения: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В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ы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избавить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 неп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дя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щ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их 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зрасту 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он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ен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выбрав,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ории сай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ений им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жно ви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ть, а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нельзя.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455295" indent="0" algn="l" defTabSz="914400" rtl="0" eaLnBrk="1" fontAlgn="auto" latinLnBrk="0" hangingPunct="1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граничение времени, пров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димо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г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в 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ин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ерн</a:t>
            </a:r>
            <a:r>
              <a:rPr lang="ru-RU" sz="1200" b="1" spc="-20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е: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Н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учи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 правильно распре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елять свое время.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ели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е, с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ча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в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ень 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дить на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омпь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ют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ер, мобильное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стройство,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9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игры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разные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b="1" spc="-30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r>
              <a:rPr lang="ru-RU" sz="1200" b="1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Безопасное</a:t>
            </a:r>
            <a:r>
              <a:rPr lang="ru-RU" sz="1200" b="1" spc="-30" baseline="0" dirty="0">
                <a:solidFill>
                  <a:srgbClr val="006E56"/>
                </a:solidFill>
                <a:latin typeface="Museo Sans Cyrl 300"/>
                <a:cs typeface="Museo Sans Cyrl 300"/>
              </a:rPr>
              <a:t> общение: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с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тистику звон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SMS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на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стройстве</a:t>
            </a:r>
            <a:r>
              <a:rPr lang="ru-RU" sz="1200" b="0" spc="-70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And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r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oid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обы быть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ем он обща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ся, и 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твр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тить опасные связи</a:t>
            </a:r>
            <a:r>
              <a:rPr lang="ru-RU" sz="1200" b="0" spc="-5" dirty="0">
                <a:solidFill>
                  <a:srgbClr val="006E56"/>
                </a:solidFill>
                <a:latin typeface="Museo Sans Rounded 300"/>
                <a:cs typeface="Museo Sans Rounded 300"/>
              </a:rPr>
              <a:t>.</a:t>
            </a:r>
            <a:r>
              <a:rPr lang="ru-RU" sz="1200" b="0" spc="0" baseline="0" dirty="0">
                <a:solidFill>
                  <a:schemeClr val="tx1"/>
                </a:solidFill>
                <a:latin typeface="Museo Sans Rounded 300"/>
                <a:cs typeface="Museo Sans Rounded 300"/>
              </a:rPr>
              <a:t>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120" dirty="0">
                <a:solidFill>
                  <a:srgbClr val="006E56"/>
                </a:solidFill>
                <a:latin typeface="Museo Sans Cyrl 300"/>
                <a:cs typeface="Museo Sans Cyrl 300"/>
              </a:rPr>
              <a:t>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изменения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личества д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р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узей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 на </a:t>
            </a:r>
            <a:r>
              <a:rPr lang="ru-RU" sz="1200" b="0" spc="-9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F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c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ebook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сл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живай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п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ации чер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 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обный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ерфейс.</a:t>
            </a:r>
          </a:p>
          <a:p>
            <a:pPr marL="12700" marR="5080">
              <a:lnSpc>
                <a:spcPct val="115100"/>
              </a:lnSpc>
            </a:pPr>
            <a:endParaRPr lang="ru-RU" sz="1200" b="0" spc="-5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16192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М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гновенные ув</a:t>
            </a:r>
            <a:r>
              <a:rPr lang="ru-RU" sz="1200" b="1" spc="-15" dirty="0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20" dirty="0">
                <a:solidFill>
                  <a:srgbClr val="006E56"/>
                </a:solidFill>
                <a:latin typeface="Museo Sans Cyrl 700"/>
                <a:cs typeface="Museo Sans Cyrl 700"/>
              </a:rPr>
              <a:t>д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омления о на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р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ушении правил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700"/>
                <a:cs typeface="Museo Sans Cyrl 700"/>
              </a:rPr>
              <a:t> 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и опасных </a:t>
            </a:r>
            <a:r>
              <a:rPr lang="ru-RU" sz="1200" b="1" spc="-30" dirty="0">
                <a:solidFill>
                  <a:srgbClr val="006E56"/>
                </a:solidFill>
                <a:latin typeface="Museo Sans Cyrl 700"/>
                <a:cs typeface="Museo Sans Cyrl 700"/>
              </a:rPr>
              <a:t>с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обытиях: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мгновенные уве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омления по 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э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лектронной поч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или на мобильный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елефон,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вашим ребен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 проис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90" dirty="0">
                <a:solidFill>
                  <a:srgbClr val="006E56"/>
                </a:solidFill>
                <a:latin typeface="Museo Sans Cyrl 300"/>
                <a:cs typeface="Museo Sans Cyrl 300"/>
              </a:rPr>
              <a:t>-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н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ельное.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300"/>
              <a:cs typeface="Museo Sans Cyrl 30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92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-200" dirty="0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ль</a:t>
            </a:r>
            <a:r>
              <a:rPr lang="ru-RU" sz="1200" b="1" spc="-50" dirty="0">
                <a:solidFill>
                  <a:srgbClr val="006E56"/>
                </a:solidFill>
                <a:latin typeface="Museo Sans Cyrl 700"/>
                <a:cs typeface="Museo Sans Cyrl 700"/>
              </a:rPr>
              <a:t>к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безопасные сайты и прил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ож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ения: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В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ы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избавить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 неп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дя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щ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их 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зрасту 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он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ен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выбрав,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ории сай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ений им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жно ви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ть, а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нельзя.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455295" indent="0" algn="l" defTabSz="914400" rtl="0" eaLnBrk="1" fontAlgn="auto" latinLnBrk="0" hangingPunct="1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граничение времени, пров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димо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г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в 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ин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ерн</a:t>
            </a:r>
            <a:r>
              <a:rPr lang="ru-RU" sz="1200" b="1" spc="-20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е: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Н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учи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 правильно распре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елять свое время.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ели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е, с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ча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в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ень 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дить на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омпь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ют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ер, мобильное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стройство,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9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игры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разные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b="1" spc="-30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r>
              <a:rPr lang="ru-RU" sz="1200" b="1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Безопасное</a:t>
            </a:r>
            <a:r>
              <a:rPr lang="ru-RU" sz="1200" b="1" spc="-30" baseline="0" dirty="0">
                <a:solidFill>
                  <a:srgbClr val="006E56"/>
                </a:solidFill>
                <a:latin typeface="Museo Sans Cyrl 300"/>
                <a:cs typeface="Museo Sans Cyrl 300"/>
              </a:rPr>
              <a:t> общение: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с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тистику звон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SMS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на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стройстве</a:t>
            </a:r>
            <a:r>
              <a:rPr lang="ru-RU" sz="1200" b="0" spc="-70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And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r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oid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обы быть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ем он обща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ся, и 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твр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тить опасные связи</a:t>
            </a:r>
            <a:r>
              <a:rPr lang="ru-RU" sz="1200" b="0" spc="-5" dirty="0">
                <a:solidFill>
                  <a:srgbClr val="006E56"/>
                </a:solidFill>
                <a:latin typeface="Museo Sans Rounded 300"/>
                <a:cs typeface="Museo Sans Rounded 300"/>
              </a:rPr>
              <a:t>.</a:t>
            </a:r>
            <a:r>
              <a:rPr lang="ru-RU" sz="1200" b="0" spc="0" baseline="0" dirty="0">
                <a:solidFill>
                  <a:schemeClr val="tx1"/>
                </a:solidFill>
                <a:latin typeface="Museo Sans Rounded 300"/>
                <a:cs typeface="Museo Sans Rounded 300"/>
              </a:rPr>
              <a:t>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120" dirty="0">
                <a:solidFill>
                  <a:srgbClr val="006E56"/>
                </a:solidFill>
                <a:latin typeface="Museo Sans Cyrl 300"/>
                <a:cs typeface="Museo Sans Cyrl 300"/>
              </a:rPr>
              <a:t>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изменения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личества д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р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узей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 на </a:t>
            </a:r>
            <a:r>
              <a:rPr lang="ru-RU" sz="1200" b="0" spc="-9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F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c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ebook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сл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живай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п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ации чер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 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обный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ерфейс.</a:t>
            </a:r>
          </a:p>
          <a:p>
            <a:pPr marL="12700" marR="5080">
              <a:lnSpc>
                <a:spcPct val="115100"/>
              </a:lnSpc>
            </a:pPr>
            <a:endParaRPr lang="ru-RU" sz="1200" b="0" spc="-5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16192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М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гновенные ув</a:t>
            </a:r>
            <a:r>
              <a:rPr lang="ru-RU" sz="1200" b="1" spc="-15" dirty="0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20" dirty="0">
                <a:solidFill>
                  <a:srgbClr val="006E56"/>
                </a:solidFill>
                <a:latin typeface="Museo Sans Cyrl 700"/>
                <a:cs typeface="Museo Sans Cyrl 700"/>
              </a:rPr>
              <a:t>д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омления о на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р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ушении правил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700"/>
                <a:cs typeface="Museo Sans Cyrl 700"/>
              </a:rPr>
              <a:t> 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и опасных </a:t>
            </a:r>
            <a:r>
              <a:rPr lang="ru-RU" sz="1200" b="1" spc="-30" dirty="0">
                <a:solidFill>
                  <a:srgbClr val="006E56"/>
                </a:solidFill>
                <a:latin typeface="Museo Sans Cyrl 700"/>
                <a:cs typeface="Museo Sans Cyrl 700"/>
              </a:rPr>
              <a:t>с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обытиях: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мгновенные уве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омления по 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э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лектронной поч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или на мобильный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елефон,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вашим ребен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 проис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90" dirty="0">
                <a:solidFill>
                  <a:srgbClr val="006E56"/>
                </a:solidFill>
                <a:latin typeface="Museo Sans Cyrl 300"/>
                <a:cs typeface="Museo Sans Cyrl 300"/>
              </a:rPr>
              <a:t>-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н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ельное.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300"/>
              <a:cs typeface="Museo Sans Cyrl 30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165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-200" dirty="0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ль</a:t>
            </a:r>
            <a:r>
              <a:rPr lang="ru-RU" sz="1200" b="1" spc="-50" dirty="0">
                <a:solidFill>
                  <a:srgbClr val="006E56"/>
                </a:solidFill>
                <a:latin typeface="Museo Sans Cyrl 700"/>
                <a:cs typeface="Museo Sans Cyrl 700"/>
              </a:rPr>
              <a:t>к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безопасные сайты и прил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ож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ения: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В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ы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избавить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 неп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дя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щ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их 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зрасту 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он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ен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выбрав,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ории сай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ений им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жно ви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ть, а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нельзя.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455295" indent="0" algn="l" defTabSz="914400" rtl="0" eaLnBrk="1" fontAlgn="auto" latinLnBrk="0" hangingPunct="1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граничение времени, пров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димо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г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в 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ин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ерн</a:t>
            </a:r>
            <a:r>
              <a:rPr lang="ru-RU" sz="1200" b="1" spc="-20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е: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Н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учи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 правильно распре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елять свое время.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ели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е, с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ча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в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ень 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дить на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омпь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ют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ер, мобильное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стройство,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9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игры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разные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b="1" spc="-30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r>
              <a:rPr lang="ru-RU" sz="1200" b="1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Безопасное</a:t>
            </a:r>
            <a:r>
              <a:rPr lang="ru-RU" sz="1200" b="1" spc="-30" baseline="0" dirty="0">
                <a:solidFill>
                  <a:srgbClr val="006E56"/>
                </a:solidFill>
                <a:latin typeface="Museo Sans Cyrl 300"/>
                <a:cs typeface="Museo Sans Cyrl 300"/>
              </a:rPr>
              <a:t> общение: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с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тистику звон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SMS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на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стройстве</a:t>
            </a:r>
            <a:r>
              <a:rPr lang="ru-RU" sz="1200" b="0" spc="-70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And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r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oid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обы быть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ем он обща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ся, и 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твр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тить опасные связи</a:t>
            </a:r>
            <a:r>
              <a:rPr lang="ru-RU" sz="1200" b="0" spc="-5" dirty="0">
                <a:solidFill>
                  <a:srgbClr val="006E56"/>
                </a:solidFill>
                <a:latin typeface="Museo Sans Rounded 300"/>
                <a:cs typeface="Museo Sans Rounded 300"/>
              </a:rPr>
              <a:t>.</a:t>
            </a:r>
            <a:r>
              <a:rPr lang="ru-RU" sz="1200" b="0" spc="0" baseline="0" dirty="0">
                <a:solidFill>
                  <a:schemeClr val="tx1"/>
                </a:solidFill>
                <a:latin typeface="Museo Sans Rounded 300"/>
                <a:cs typeface="Museo Sans Rounded 300"/>
              </a:rPr>
              <a:t>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120" dirty="0">
                <a:solidFill>
                  <a:srgbClr val="006E56"/>
                </a:solidFill>
                <a:latin typeface="Museo Sans Cyrl 300"/>
                <a:cs typeface="Museo Sans Cyrl 300"/>
              </a:rPr>
              <a:t>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изменения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личества д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р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узей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 на </a:t>
            </a:r>
            <a:r>
              <a:rPr lang="ru-RU" sz="1200" b="0" spc="-9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F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c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ebook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сл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живай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п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ации чер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 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обный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ерфейс.</a:t>
            </a:r>
          </a:p>
          <a:p>
            <a:pPr marL="12700" marR="5080">
              <a:lnSpc>
                <a:spcPct val="115100"/>
              </a:lnSpc>
            </a:pPr>
            <a:endParaRPr lang="ru-RU" sz="1200" b="0" spc="-5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16192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М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гновенные ув</a:t>
            </a:r>
            <a:r>
              <a:rPr lang="ru-RU" sz="1200" b="1" spc="-15" dirty="0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20" dirty="0">
                <a:solidFill>
                  <a:srgbClr val="006E56"/>
                </a:solidFill>
                <a:latin typeface="Museo Sans Cyrl 700"/>
                <a:cs typeface="Museo Sans Cyrl 700"/>
              </a:rPr>
              <a:t>д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омления о на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р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ушении правил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700"/>
                <a:cs typeface="Museo Sans Cyrl 700"/>
              </a:rPr>
              <a:t> 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и опасных </a:t>
            </a:r>
            <a:r>
              <a:rPr lang="ru-RU" sz="1200" b="1" spc="-30" dirty="0">
                <a:solidFill>
                  <a:srgbClr val="006E56"/>
                </a:solidFill>
                <a:latin typeface="Museo Sans Cyrl 700"/>
                <a:cs typeface="Museo Sans Cyrl 700"/>
              </a:rPr>
              <a:t>с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обытиях: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мгновенные уве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омления по 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э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лектронной поч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или на мобильный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елефон,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вашим ребен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 проис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90" dirty="0">
                <a:solidFill>
                  <a:srgbClr val="006E56"/>
                </a:solidFill>
                <a:latin typeface="Museo Sans Cyrl 300"/>
                <a:cs typeface="Museo Sans Cyrl 300"/>
              </a:rPr>
              <a:t>-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н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ельное.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300"/>
              <a:cs typeface="Museo Sans Cyrl 30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67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-200" dirty="0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ль</a:t>
            </a:r>
            <a:r>
              <a:rPr lang="ru-RU" sz="1200" b="1" spc="-50" dirty="0">
                <a:solidFill>
                  <a:srgbClr val="006E56"/>
                </a:solidFill>
                <a:latin typeface="Museo Sans Cyrl 700"/>
                <a:cs typeface="Museo Sans Cyrl 700"/>
              </a:rPr>
              <a:t>к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безопасные сайты и прил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ож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ения: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В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ы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избавить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 неп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дя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щ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их 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зрасту 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он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ен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выбрав,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ории сай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ений им м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жно ви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ть, а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акие нельзя.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455295" indent="0" algn="l" defTabSz="914400" rtl="0" eaLnBrk="1" fontAlgn="auto" latinLnBrk="0" hangingPunct="1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endParaRPr lang="ru-RU" sz="1200" b="1" spc="-25" dirty="0">
              <a:solidFill>
                <a:srgbClr val="006E56"/>
              </a:solidFill>
              <a:latin typeface="Museo Sans Cyrl 700"/>
              <a:cs typeface="Museo Sans Cyrl 700"/>
            </a:endParaRPr>
          </a:p>
          <a:p>
            <a:pPr marL="12700" marR="45529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граничение времени, пров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о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димо</a:t>
            </a:r>
            <a:r>
              <a:rPr lang="ru-RU" sz="1200" b="1" spc="-40" dirty="0">
                <a:solidFill>
                  <a:srgbClr val="006E56"/>
                </a:solidFill>
                <a:latin typeface="Museo Sans Cyrl 700"/>
                <a:cs typeface="Museo Sans Cyrl 700"/>
              </a:rPr>
              <a:t>г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 в 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ин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ерн</a:t>
            </a:r>
            <a:r>
              <a:rPr lang="ru-RU" sz="1200" b="1" spc="-20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3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т</a:t>
            </a:r>
            <a:r>
              <a:rPr lang="ru-RU" sz="1200" b="1" spc="-5" dirty="0" err="1">
                <a:solidFill>
                  <a:srgbClr val="006E56"/>
                </a:solidFill>
                <a:latin typeface="Museo Sans Cyrl 700"/>
                <a:cs typeface="Museo Sans Cyrl 700"/>
              </a:rPr>
              <a:t>е:</a:t>
            </a:r>
            <a:r>
              <a:rPr lang="ru-RU" sz="1200" b="0" spc="-2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Н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учи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ей правильно распре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елять свое время.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ели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е, с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ча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в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ень 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дить на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омпь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ют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ер, мобильное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стройство,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9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игры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разные прил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ож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ения.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b="1" spc="-30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r>
              <a:rPr lang="ru-RU" sz="1200" b="1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Безопасное</a:t>
            </a:r>
            <a:r>
              <a:rPr lang="ru-RU" sz="1200" b="1" spc="-30" baseline="0" dirty="0">
                <a:solidFill>
                  <a:srgbClr val="006E56"/>
                </a:solidFill>
                <a:latin typeface="Museo Sans Cyrl 300"/>
                <a:cs typeface="Museo Sans Cyrl 300"/>
              </a:rPr>
              <a:t> общение: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с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тистику звон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ов и SMS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на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стройстве</a:t>
            </a:r>
            <a:r>
              <a:rPr lang="ru-RU" sz="1200" b="0" spc="-70" dirty="0">
                <a:solidFill>
                  <a:srgbClr val="006E56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And</a:t>
            </a:r>
            <a:r>
              <a:rPr lang="ru-RU" sz="1200" b="0" spc="-5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r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oid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,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обы быть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ем он обща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ся, и пре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твр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тить опасные связи</a:t>
            </a:r>
            <a:r>
              <a:rPr lang="ru-RU" sz="1200" b="0" spc="-5" dirty="0">
                <a:solidFill>
                  <a:srgbClr val="006E56"/>
                </a:solidFill>
                <a:latin typeface="Museo Sans Rounded 300"/>
                <a:cs typeface="Museo Sans Rounded 300"/>
              </a:rPr>
              <a:t>.</a:t>
            </a:r>
            <a:r>
              <a:rPr lang="ru-RU" sz="1200" b="0" spc="0" baseline="0" dirty="0">
                <a:solidFill>
                  <a:schemeClr val="tx1"/>
                </a:solidFill>
                <a:latin typeface="Museo Sans Rounded 300"/>
                <a:cs typeface="Museo Sans Rounded 300"/>
              </a:rPr>
              <a:t> 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120" dirty="0">
                <a:solidFill>
                  <a:srgbClr val="006E56"/>
                </a:solidFill>
                <a:latin typeface="Museo Sans Cyrl 300"/>
                <a:cs typeface="Museo Sans Cyrl 300"/>
              </a:rPr>
              <a:t>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в кур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с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изменения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личества д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р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узей ваше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ребен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 на </a:t>
            </a:r>
            <a:r>
              <a:rPr lang="ru-RU" sz="1200" b="0" spc="-9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F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a</a:t>
            </a:r>
            <a:r>
              <a:rPr lang="ru-RU" sz="1200" b="0" spc="-30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c</a:t>
            </a:r>
            <a:r>
              <a:rPr lang="ru-RU" sz="1200" b="0" spc="-5" dirty="0" err="1">
                <a:solidFill>
                  <a:srgbClr val="006E56"/>
                </a:solidFill>
                <a:latin typeface="Museo Sans Cyrl 300"/>
                <a:cs typeface="Museo Sans Cyrl 300"/>
              </a:rPr>
              <a:t>ebook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и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от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сл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живай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е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г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п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б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ли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ации чер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з </a:t>
            </a:r>
            <a:r>
              <a:rPr lang="ru-RU" sz="1200" b="0" spc="-85" dirty="0">
                <a:solidFill>
                  <a:srgbClr val="006E56"/>
                </a:solidFill>
                <a:latin typeface="Museo Sans Cyrl 300"/>
                <a:cs typeface="Museo Sans Cyrl 300"/>
              </a:rPr>
              <a:t>у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обный ин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ерфейс.</a:t>
            </a:r>
          </a:p>
          <a:p>
            <a:pPr marL="12700" marR="5080">
              <a:lnSpc>
                <a:spcPct val="115100"/>
              </a:lnSpc>
            </a:pPr>
            <a:endParaRPr lang="ru-RU" sz="1200" b="0" spc="-5" dirty="0">
              <a:solidFill>
                <a:srgbClr val="006E56"/>
              </a:solidFill>
              <a:latin typeface="Museo Sans Cyrl 300"/>
              <a:cs typeface="Museo Sans Cyrl 300"/>
            </a:endParaRPr>
          </a:p>
          <a:p>
            <a:pPr marL="12700" marR="161925">
              <a:lnSpc>
                <a:spcPct val="115100"/>
              </a:lnSpc>
            </a:pPr>
            <a:r>
              <a:rPr lang="ru-RU" sz="1200" b="1" spc="-25" dirty="0">
                <a:solidFill>
                  <a:srgbClr val="006E56"/>
                </a:solidFill>
                <a:latin typeface="Museo Sans Cyrl 700"/>
                <a:cs typeface="Museo Sans Cyrl 700"/>
              </a:rPr>
              <a:t>М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гновенные ув</a:t>
            </a:r>
            <a:r>
              <a:rPr lang="ru-RU" sz="1200" b="1" spc="-15" dirty="0">
                <a:solidFill>
                  <a:srgbClr val="006E56"/>
                </a:solidFill>
                <a:latin typeface="Museo Sans Cyrl 700"/>
                <a:cs typeface="Museo Sans Cyrl 700"/>
              </a:rPr>
              <a:t>е</a:t>
            </a:r>
            <a:r>
              <a:rPr lang="ru-RU" sz="1200" b="1" spc="-20" dirty="0">
                <a:solidFill>
                  <a:srgbClr val="006E56"/>
                </a:solidFill>
                <a:latin typeface="Museo Sans Cyrl 700"/>
                <a:cs typeface="Museo Sans Cyrl 700"/>
              </a:rPr>
              <a:t>д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омления о на</a:t>
            </a:r>
            <a:r>
              <a:rPr lang="ru-RU" sz="1200" b="1" spc="-35" dirty="0">
                <a:solidFill>
                  <a:srgbClr val="006E56"/>
                </a:solidFill>
                <a:latin typeface="Museo Sans Cyrl 700"/>
                <a:cs typeface="Museo Sans Cyrl 700"/>
              </a:rPr>
              <a:t>р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ушении правил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700"/>
                <a:cs typeface="Museo Sans Cyrl 700"/>
              </a:rPr>
              <a:t> 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и опасных </a:t>
            </a:r>
            <a:r>
              <a:rPr lang="ru-RU" sz="1200" b="1" spc="-30" dirty="0">
                <a:solidFill>
                  <a:srgbClr val="006E56"/>
                </a:solidFill>
                <a:latin typeface="Museo Sans Cyrl 700"/>
                <a:cs typeface="Museo Sans Cyrl 700"/>
              </a:rPr>
              <a:t>с</a:t>
            </a:r>
            <a:r>
              <a:rPr lang="ru-RU" sz="1200" b="1" spc="-5" dirty="0">
                <a:solidFill>
                  <a:srgbClr val="006E56"/>
                </a:solidFill>
                <a:latin typeface="Museo Sans Cyrl 700"/>
                <a:cs typeface="Museo Sans Cyrl 700"/>
              </a:rPr>
              <a:t>обытиях: </a:t>
            </a:r>
            <a:r>
              <a:rPr lang="ru-RU" sz="1200" b="0" spc="-30" dirty="0">
                <a:solidFill>
                  <a:srgbClr val="006E56"/>
                </a:solidFill>
                <a:latin typeface="Museo Sans Cyrl 300"/>
                <a:cs typeface="Museo Sans Cyrl 300"/>
              </a:rPr>
              <a:t>П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лучай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мгновенные уве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д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омления по 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э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лектронной поч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 или на мобильный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елефон, </a:t>
            </a:r>
            <a:r>
              <a:rPr lang="ru-RU" sz="1200" b="0" spc="-2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ак 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3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ль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0" baseline="0" dirty="0">
                <a:solidFill>
                  <a:schemeClr val="tx1"/>
                </a:solidFill>
                <a:latin typeface="Museo Sans Cyrl 300"/>
                <a:cs typeface="Museo Sans Cyrl 300"/>
              </a:rPr>
              <a:t> 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с вашим ребен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к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ом проис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х</a:t>
            </a:r>
            <a:r>
              <a:rPr lang="ru-RU" sz="1200" b="0" spc="-40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дит ч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</a:t>
            </a:r>
            <a:r>
              <a:rPr lang="ru-RU" sz="1200" b="0" spc="-90" dirty="0">
                <a:solidFill>
                  <a:srgbClr val="006E56"/>
                </a:solidFill>
                <a:latin typeface="Museo Sans Cyrl 300"/>
                <a:cs typeface="Museo Sans Cyrl 300"/>
              </a:rPr>
              <a:t>-</a:t>
            </a:r>
            <a:r>
              <a:rPr lang="ru-RU" sz="1200" b="0" spc="-50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о н</a:t>
            </a:r>
            <a:r>
              <a:rPr lang="ru-RU" sz="1200" b="0" spc="-15" dirty="0">
                <a:solidFill>
                  <a:srgbClr val="006E56"/>
                </a:solidFill>
                <a:latin typeface="Museo Sans Cyrl 300"/>
                <a:cs typeface="Museo Sans Cyrl 300"/>
              </a:rPr>
              <a:t>е</a:t>
            </a:r>
            <a:r>
              <a:rPr lang="ru-RU" sz="1200" b="0" spc="-45" dirty="0">
                <a:solidFill>
                  <a:srgbClr val="006E56"/>
                </a:solidFill>
                <a:latin typeface="Museo Sans Cyrl 300"/>
                <a:cs typeface="Museo Sans Cyrl 300"/>
              </a:rPr>
              <a:t>ж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</a:t>
            </a:r>
            <a:r>
              <a:rPr lang="ru-RU" sz="1200" b="0" spc="-25" dirty="0">
                <a:solidFill>
                  <a:srgbClr val="006E56"/>
                </a:solidFill>
                <a:latin typeface="Museo Sans Cyrl 300"/>
                <a:cs typeface="Museo Sans Cyrl 300"/>
              </a:rPr>
              <a:t>а</a:t>
            </a:r>
            <a:r>
              <a:rPr lang="ru-RU" sz="1200" b="0" spc="-55" dirty="0">
                <a:solidFill>
                  <a:srgbClr val="006E56"/>
                </a:solidFill>
                <a:latin typeface="Museo Sans Cyrl 300"/>
                <a:cs typeface="Museo Sans Cyrl 300"/>
              </a:rPr>
              <a:t>т</a:t>
            </a:r>
            <a:r>
              <a:rPr lang="ru-RU" sz="1200" b="0" spc="-5" dirty="0">
                <a:solidFill>
                  <a:srgbClr val="006E56"/>
                </a:solidFill>
                <a:latin typeface="Museo Sans Cyrl 300"/>
                <a:cs typeface="Museo Sans Cyrl 300"/>
              </a:rPr>
              <a:t>ельное.</a:t>
            </a:r>
            <a:endParaRPr lang="ru-RU" sz="1200" dirty="0">
              <a:latin typeface="Museo Sans Cyrl 300"/>
              <a:cs typeface="Museo Sans Cyrl 3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700"/>
              <a:cs typeface="Museo Sans Cyrl 700"/>
            </a:endParaRPr>
          </a:p>
          <a:p>
            <a:pPr marL="12700" marR="5080">
              <a:lnSpc>
                <a:spcPct val="115100"/>
              </a:lnSpc>
            </a:pPr>
            <a:endParaRPr lang="ru-RU" sz="1200" dirty="0">
              <a:latin typeface="Museo Sans Cyrl 300"/>
              <a:cs typeface="Museo Sans Cyrl 30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A114B-FC60-47EC-8308-216CF28CF65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84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2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5"/>
            <a:ext cx="11345562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5"/>
            <a:ext cx="11345562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437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A797B70F-5AAF-442F-858C-1104061FD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23219" y="6047747"/>
            <a:ext cx="11345562" cy="95716"/>
          </a:xfrm>
          <a:prstGeom prst="rect">
            <a:avLst/>
          </a:prstGeom>
        </p:spPr>
      </p:pic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4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7FA47-3DE4-4FA0-9BB4-6A1F8640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" y="349736"/>
            <a:ext cx="11345562" cy="477054"/>
          </a:xfrm>
        </p:spPr>
        <p:txBody>
          <a:bodyPr/>
          <a:lstStyle>
            <a:lvl1pPr>
              <a:defRPr sz="2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62146-B497-4530-98D4-5A5838D90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323165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0C55EC98-65B0-4579-825D-245F146096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2640" y="6374279"/>
            <a:ext cx="4114800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823B6F98-E7CB-49D0-B540-17898C6F6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219" y="6374279"/>
            <a:ext cx="379421" cy="2679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CE652B60-3086-4BD3-8E82-9D00790DFF7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6D83CD6-6222-45A0-A0A5-4CFB4BD692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3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3334" y="6421697"/>
            <a:ext cx="168276" cy="168276"/>
          </a:xfrm>
          <a:prstGeom prst="ellipse">
            <a:avLst/>
          </a:prstGeom>
          <a:solidFill>
            <a:srgbClr val="0A43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Объект 7"/>
          <p:cNvSpPr>
            <a:spLocks noGrp="1"/>
          </p:cNvSpPr>
          <p:nvPr>
            <p:ph sz="quarter" idx="10" hasCustomPrompt="1"/>
          </p:nvPr>
        </p:nvSpPr>
        <p:spPr>
          <a:xfrm>
            <a:off x="547515" y="2406651"/>
            <a:ext cx="5812384" cy="1749231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33" b="1" baseline="0">
                <a:latin typeface="+mj-lt"/>
              </a:defRPr>
            </a:lvl1pPr>
          </a:lstStyle>
          <a:p>
            <a:pPr lvl="0"/>
            <a:r>
              <a:rPr lang="en-US" dirty="0"/>
              <a:t>WHO WE ARE,</a:t>
            </a:r>
          </a:p>
          <a:p>
            <a:pPr lvl="0"/>
            <a:r>
              <a:rPr lang="en-US" dirty="0"/>
              <a:t>WHAT WE DO,</a:t>
            </a:r>
            <a:endParaRPr lang="ru-RU" dirty="0"/>
          </a:p>
          <a:p>
            <a:pPr lvl="0"/>
            <a:r>
              <a:rPr lang="en-US" dirty="0"/>
              <a:t>WHAT MATTERS TO US</a:t>
            </a:r>
            <a:endParaRPr lang="ru-RU" dirty="0"/>
          </a:p>
        </p:txBody>
      </p:sp>
      <p:sp>
        <p:nvSpPr>
          <p:cNvPr id="10" name="Объект 7"/>
          <p:cNvSpPr>
            <a:spLocks noGrp="1"/>
          </p:cNvSpPr>
          <p:nvPr>
            <p:ph sz="quarter" idx="11" hasCustomPrompt="1"/>
          </p:nvPr>
        </p:nvSpPr>
        <p:spPr>
          <a:xfrm>
            <a:off x="547515" y="4389176"/>
            <a:ext cx="5812384" cy="69965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1" baseline="0">
                <a:latin typeface="+mj-lt"/>
              </a:defRPr>
            </a:lvl1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B98F6F-ACD5-47F1-B7EB-D83459BC61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10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00" y="6374279"/>
            <a:ext cx="1223981" cy="2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63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802D-B045-4B66-920F-A8A819343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19" y="570905"/>
            <a:ext cx="11345563" cy="707886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9333D-BD11-4BBA-BB5E-263DFD1EC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" y="1197956"/>
            <a:ext cx="11345563" cy="477054"/>
          </a:xfrm>
        </p:spPr>
        <p:txBody>
          <a:bodyPr wrap="square">
            <a:spAutoFit/>
          </a:bodyPr>
          <a:lstStyle>
            <a:lvl1pPr marL="0" indent="0" algn="l">
              <a:buNone/>
              <a:defRPr sz="2500" b="1" cap="all" baseline="0"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818713D-E8ED-4B14-A14A-A6FA6DCEA2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20" y="1781176"/>
            <a:ext cx="11345563" cy="44180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28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938302C3-A338-469A-89FD-12B4461A3B55}" type="datetimeFigureOut">
              <a:rPr lang="ru-RU" smtClean="0"/>
              <a:pPr/>
              <a:t>07.09.2018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1653" y="6557815"/>
            <a:ext cx="3860800" cy="195051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2003" y="6557815"/>
            <a:ext cx="365755" cy="195051"/>
          </a:xfrm>
          <a:prstGeom prst="rect">
            <a:avLst/>
          </a:prstGeom>
        </p:spPr>
        <p:txBody>
          <a:bodyPr/>
          <a:lstStyle/>
          <a:p>
            <a:fld id="{6190B360-2F0C-48AA-9051-4212E4D512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0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E067E-1DBB-4145-9D45-5CCC6F2B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47705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4A47D-9C25-4798-A693-50604E743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219" y="1088740"/>
            <a:ext cx="11353800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77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9.png"/><Relationship Id="rId7" Type="http://schemas.openxmlformats.org/officeDocument/2006/relationships/image" Target="../media/image32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11.svg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1.xml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emf"/><Relationship Id="rId5" Type="http://schemas.openxmlformats.org/officeDocument/2006/relationships/image" Target="../media/image52.emf"/><Relationship Id="rId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hyperlink" Target="https://support.google.com/youtube/answer/174084?co=GENIE.Platform%3DDesktop&amp;hl=ru" TargetMode="External"/><Relationship Id="rId7" Type="http://schemas.openxmlformats.org/officeDocument/2006/relationships/image" Target="../media/image62.png"/><Relationship Id="rId2" Type="http://schemas.openxmlformats.org/officeDocument/2006/relationships/hyperlink" Target="https://vk.com/support?act=faq&amp;q=%D0%BF%D1%80%D0%B8%D0%B2%D0%B0%D1%82%D0%BD%D0%BE%D1%81%D1%82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hyperlink" Target="https://support.google.com/websearch/answer/510?co=GENIE.Platform%3DDesktop&amp;hl=ru" TargetMode="External"/><Relationship Id="rId10" Type="http://schemas.openxmlformats.org/officeDocument/2006/relationships/image" Target="../media/image65.png"/><Relationship Id="rId4" Type="http://schemas.openxmlformats.org/officeDocument/2006/relationships/hyperlink" Target="https://yandex.ru/support/search/additional-features/adult-filter.html" TargetMode="External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1.sv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kids.kaspersky.ru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19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11" Type="http://schemas.openxmlformats.org/officeDocument/2006/relationships/image" Target="../media/image18.emf"/><Relationship Id="rId5" Type="http://schemas.openxmlformats.org/officeDocument/2006/relationships/image" Target="../media/image13.emf"/><Relationship Id="rId10" Type="http://schemas.openxmlformats.org/officeDocument/2006/relationships/image" Target="../media/image17.emf"/><Relationship Id="rId4" Type="http://schemas.openxmlformats.org/officeDocument/2006/relationships/image" Target="../media/image12.emf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0.emf"/><Relationship Id="rId7" Type="http://schemas.openxmlformats.org/officeDocument/2006/relationships/image" Target="../media/image2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6.emf"/><Relationship Id="rId9" Type="http://schemas.openxmlformats.org/officeDocument/2006/relationships/image" Target="../media/image2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2ABA0-87F1-4772-8396-96B0C320A6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Взрослые и дети в цифровом мире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BF593-62EB-4512-B430-AC4878531B5F}"/>
              </a:ext>
            </a:extLst>
          </p:cNvPr>
          <p:cNvGrpSpPr/>
          <p:nvPr/>
        </p:nvGrpSpPr>
        <p:grpSpPr>
          <a:xfrm>
            <a:off x="423219" y="1778212"/>
            <a:ext cx="11345563" cy="4387025"/>
            <a:chOff x="423219" y="1756438"/>
            <a:chExt cx="11345562" cy="438702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18F53B-AD4B-44A7-9D77-EED304036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359" y="1756438"/>
              <a:ext cx="9673281" cy="4300835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823F53E-D691-46D2-9138-C3B2641CD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23219" y="6047747"/>
              <a:ext cx="11345562" cy="95716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4501" y="6216886"/>
            <a:ext cx="1040525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8978">
              <a:spcBef>
                <a:spcPct val="0"/>
              </a:spcBef>
            </a:pPr>
            <a:r>
              <a:rPr lang="ru-RU" sz="1867" dirty="0">
                <a:solidFill>
                  <a:srgbClr val="1C1C1C">
                    <a:lumMod val="75000"/>
                    <a:lumOff val="25000"/>
                  </a:srgbClr>
                </a:solidFill>
              </a:rPr>
              <a:t>Константин Игнатьев, Руководитель отдела контентного анализа Лаборатории Касперского</a:t>
            </a:r>
          </a:p>
        </p:txBody>
      </p:sp>
    </p:spTree>
    <p:extLst>
      <p:ext uri="{BB962C8B-B14F-4D97-AF65-F5344CB8AC3E}">
        <p14:creationId xmlns:p14="http://schemas.microsoft.com/office/powerpoint/2010/main" val="1884413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1079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C3DFFAE-9CC2-472F-A76C-532C421E8223}"/>
              </a:ext>
            </a:extLst>
          </p:cNvPr>
          <p:cNvGrpSpPr/>
          <p:nvPr/>
        </p:nvGrpSpPr>
        <p:grpSpPr>
          <a:xfrm>
            <a:off x="6615019" y="1395851"/>
            <a:ext cx="5171040" cy="4748146"/>
            <a:chOff x="6694586" y="1395851"/>
            <a:chExt cx="5171040" cy="47481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B8DC3C-2BC1-47BB-9236-6C2F6F1F4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5448" y="1395851"/>
              <a:ext cx="4909316" cy="4658229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B16B5CC-32AD-4247-9C83-1C5E3D87A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0D5CF43-FB4E-43EB-9B2A-968BBD71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4E58C-3D0A-4988-BC7A-72C72571D9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7426981" cy="553998"/>
          </a:xfrm>
          <a:noFill/>
        </p:spPr>
        <p:txBody>
          <a:bodyPr/>
          <a:lstStyle/>
          <a:p>
            <a:r>
              <a:rPr lang="ru-RU" dirty="0"/>
              <a:t>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  <a:r>
              <a:rPr lang="ru-RU" dirty="0"/>
              <a:t> детей в младшей школе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уже</a:t>
            </a:r>
            <a:r>
              <a:rPr lang="ru-RU" dirty="0"/>
              <a:t> есть страница в соцсетях.</a:t>
            </a:r>
          </a:p>
          <a:p>
            <a:r>
              <a:rPr lang="ru-RU" dirty="0"/>
              <a:t>Среди старшеклассников этот показатель возрастает до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97%</a:t>
            </a:r>
            <a:r>
              <a:rPr lang="ru-RU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B9893-2493-4077-B862-4ABE8C8F2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7002F-2620-47C6-9389-DC4D7B040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F34D8EF-E184-4609-84A5-62BF031C6B30}"/>
              </a:ext>
            </a:extLst>
          </p:cNvPr>
          <p:cNvSpPr txBox="1">
            <a:spLocks/>
          </p:cNvSpPr>
          <p:nvPr/>
        </p:nvSpPr>
        <p:spPr>
          <a:xfrm>
            <a:off x="1040881" y="16459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70% </a:t>
            </a:r>
            <a:r>
              <a:rPr lang="ru-RU" dirty="0"/>
              <a:t>школьников получают приглашения дружить от незнакомых людей.</a:t>
            </a:r>
          </a:p>
          <a:p>
            <a:r>
              <a:rPr lang="ru-RU" dirty="0"/>
              <a:t>При этом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18%</a:t>
            </a:r>
            <a:r>
              <a:rPr lang="ru-RU" dirty="0"/>
              <a:t> школьников получают приглашения от незнакомых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взрослых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1763D96-F8DF-4B0C-9908-192E3D9DD692}"/>
              </a:ext>
            </a:extLst>
          </p:cNvPr>
          <p:cNvSpPr txBox="1">
            <a:spLocks/>
          </p:cNvSpPr>
          <p:nvPr/>
        </p:nvSpPr>
        <p:spPr>
          <a:xfrm>
            <a:off x="1120119" y="2331720"/>
            <a:ext cx="74269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Количество детей, получающих инвайты от незнакомых взрослых,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резко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возрастает </a:t>
            </a:r>
            <a:r>
              <a:rPr lang="ru-RU" dirty="0"/>
              <a:t>в возрасте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/>
              <a:t>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07700BD-C0C8-4A3E-93C3-F27FB2DCC04C}"/>
              </a:ext>
            </a:extLst>
          </p:cNvPr>
          <p:cNvSpPr txBox="1">
            <a:spLocks/>
          </p:cNvSpPr>
          <p:nvPr/>
        </p:nvSpPr>
        <p:spPr>
          <a:xfrm>
            <a:off x="1120119" y="3017520"/>
            <a:ext cx="5382281" cy="55399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школьник имел опыт встречи с людьми, с которыми он/она познакомился в соцсетях.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677054F-A163-4FA7-A5AE-0930EB13493F}"/>
              </a:ext>
            </a:extLst>
          </p:cNvPr>
          <p:cNvSpPr txBox="1">
            <a:spLocks/>
          </p:cNvSpPr>
          <p:nvPr/>
        </p:nvSpPr>
        <p:spPr>
          <a:xfrm>
            <a:off x="1120119" y="3703320"/>
            <a:ext cx="5242581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21% </a:t>
            </a:r>
            <a:r>
              <a:rPr lang="ru-RU" dirty="0"/>
              <a:t>школьников имеют друзей/одноклассников, которые смотрят или постят жестокие видео или записи. При этом чаще всего о таких в своем окружении говорят дети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155AE9-FBD2-4636-BB7B-F4F463938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3" y="998876"/>
            <a:ext cx="524728" cy="43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76374E-F57E-46B9-BBA4-3E8A59F16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" y="1665626"/>
            <a:ext cx="527885" cy="4749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AC1797-CE7F-4EEB-8824-FAEFE7417F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2380001"/>
            <a:ext cx="461123" cy="4749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CC9F38-A514-40CF-B3A0-1AF1D1381F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3087877"/>
            <a:ext cx="461123" cy="4117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E236A4A-8519-49E1-A6C2-82EED5E568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3783201"/>
            <a:ext cx="470726" cy="4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5CF43-FB4E-43EB-9B2A-968BBD71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сети, угрозы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B9893-2493-4077-B862-4ABE8C8F2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7002F-2620-47C6-9389-DC4D7B040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19" y="1060403"/>
            <a:ext cx="2540131" cy="254013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555071" y="1548774"/>
            <a:ext cx="438528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 err="1"/>
              <a:t>Секстинг</a:t>
            </a:r>
            <a:endParaRPr lang="ru-RU" sz="2000" b="1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 err="1"/>
              <a:t>Овершеринг</a:t>
            </a:r>
            <a:endParaRPr lang="ru-RU" sz="2000" b="1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 err="1"/>
              <a:t>Кибербуллинг</a:t>
            </a:r>
            <a:endParaRPr lang="ru-RU" sz="2000" b="1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/>
              <a:t>Секты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/>
              <a:t>Наркотики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/>
              <a:t>Вписки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/>
              <a:t>Педофилы, ищущие встречи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ru-RU" sz="2000" b="1" dirty="0"/>
              <a:t>Педофилы в поисках контента</a:t>
            </a:r>
          </a:p>
          <a:p>
            <a:pPr fontAlgn="ctr"/>
            <a:endParaRPr lang="ru-RU" b="1" dirty="0"/>
          </a:p>
          <a:p>
            <a:pPr fontAlgn="ctr"/>
            <a:r>
              <a:rPr lang="ru-RU" dirty="0"/>
              <a:t>…</a:t>
            </a:r>
          </a:p>
          <a:p>
            <a:pPr fontAlgn="ctr"/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F34D8EF-E184-4609-84A5-62BF031C6B30}"/>
              </a:ext>
            </a:extLst>
          </p:cNvPr>
          <p:cNvSpPr txBox="1">
            <a:spLocks/>
          </p:cNvSpPr>
          <p:nvPr/>
        </p:nvSpPr>
        <p:spPr>
          <a:xfrm>
            <a:off x="8175741" y="556195"/>
            <a:ext cx="3804224" cy="12464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70% </a:t>
            </a:r>
            <a:r>
              <a:rPr lang="ru-RU" dirty="0"/>
              <a:t>школьников получают приглашения дружить от незнакомых людей.</a:t>
            </a:r>
          </a:p>
          <a:p>
            <a:r>
              <a:rPr lang="ru-RU" dirty="0"/>
              <a:t>При этом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18%</a:t>
            </a:r>
            <a:r>
              <a:rPr lang="ru-RU" dirty="0"/>
              <a:t> школьников получают приглашения от незнакомых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взрослых</a:t>
            </a:r>
            <a:r>
              <a:rPr lang="ru-RU" dirty="0"/>
              <a:t>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07700BD-C0C8-4A3E-93C3-F27FB2DCC04C}"/>
              </a:ext>
            </a:extLst>
          </p:cNvPr>
          <p:cNvSpPr txBox="1">
            <a:spLocks/>
          </p:cNvSpPr>
          <p:nvPr/>
        </p:nvSpPr>
        <p:spPr>
          <a:xfrm>
            <a:off x="8175741" y="2610604"/>
            <a:ext cx="3308688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школьник имел опыт встречи с людьми, с которыми он/она познакомился в соцсетях.</a:t>
            </a:r>
          </a:p>
        </p:txBody>
      </p:sp>
    </p:spTree>
    <p:extLst>
      <p:ext uri="{BB962C8B-B14F-4D97-AF65-F5344CB8AC3E}">
        <p14:creationId xmlns:p14="http://schemas.microsoft.com/office/powerpoint/2010/main" val="1079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Наивность детей и </a:t>
            </a:r>
            <a:r>
              <a:rPr lang="ru-RU" kern="0" spc="-3" dirty="0" err="1"/>
              <a:t>овершеринг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CF10F6-B23F-4CD5-BB98-48ACB0D97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529" y="694465"/>
            <a:ext cx="7649642" cy="61635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2AB4B2-0506-425B-B2D4-F19C32782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529" y="694465"/>
            <a:ext cx="7649642" cy="423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Безопасное общение в сети, </a:t>
            </a:r>
            <a:r>
              <a:rPr lang="ru-RU" dirty="0" err="1"/>
              <a:t>овершеринг</a:t>
            </a:r>
            <a:r>
              <a:rPr lang="ru-RU" dirty="0"/>
              <a:t>.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478367" y="1172750"/>
            <a:ext cx="11330268" cy="4224469"/>
          </a:xfrm>
          <a:prstGeom prst="rect">
            <a:avLst/>
          </a:prstGeom>
        </p:spPr>
        <p:txBody>
          <a:bodyPr/>
          <a:lstStyle>
            <a:lvl1pPr marL="226800" indent="-22680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  <a:buFontTx/>
              <a:buBlip>
                <a:blip r:embed="rId3"/>
              </a:buBlip>
              <a:defRPr lang="en-US" sz="1500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100000"/>
              <a:buFontTx/>
              <a:buNone/>
              <a:defRPr sz="19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455572" indent="-227787" algn="l" defTabSz="91437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 sz="15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14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3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1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0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89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74" indent="-228593" algn="l" defTabSz="9143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105" y="1172750"/>
            <a:ext cx="3103197" cy="54026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1172750"/>
            <a:ext cx="2957539" cy="419296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9177" y="1172750"/>
            <a:ext cx="3195107" cy="563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77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Вписки</a:t>
            </a:r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46" y="871483"/>
            <a:ext cx="6820772" cy="53652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892" y="505779"/>
            <a:ext cx="6677791" cy="609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2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kern="0" spc="-3" dirty="0"/>
              <a:t>Педофилы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0" y="883576"/>
            <a:ext cx="3048000" cy="537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606" y="826426"/>
            <a:ext cx="3365843" cy="54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9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747" y="103691"/>
            <a:ext cx="10534685" cy="477054"/>
          </a:xfrm>
        </p:spPr>
        <p:txBody>
          <a:bodyPr>
            <a:normAutofit/>
          </a:bodyPr>
          <a:lstStyle/>
          <a:p>
            <a:r>
              <a:rPr lang="ru-RU" kern="0" spc="-3" dirty="0"/>
              <a:t>Наркотики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47" y="752632"/>
            <a:ext cx="3369608" cy="60062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08" y="752221"/>
            <a:ext cx="7497221" cy="40391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08" y="752221"/>
            <a:ext cx="7478169" cy="38676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9208" y="3798847"/>
            <a:ext cx="7981868" cy="265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FA95-EB8F-41BA-B442-6DD773BE1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Социальные сети: реакция родителей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9425B-2699-44CB-B8F2-AA9A99EF2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Практически четверть </a:t>
            </a:r>
            <a:r>
              <a:rPr lang="ru-RU" dirty="0"/>
              <a:t>родителей школьников встречает что-то настораживающее на страницах своих детей в соцсетях. Чаще всего это случается в семьях с детьми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C9E24-EF2A-43EE-9AF1-84DABCAC19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dirty="0"/>
              <a:t>Взрослые и дети в цифровом мире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CA18EC-E3F1-432F-B873-33E74F6B5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C75C6C-C8DF-4F99-A7D8-5A0D9DFF089D}"/>
              </a:ext>
            </a:extLst>
          </p:cNvPr>
          <p:cNvSpPr txBox="1">
            <a:spLocks/>
          </p:cNvSpPr>
          <p:nvPr/>
        </p:nvSpPr>
        <p:spPr>
          <a:xfrm>
            <a:off x="1120119" y="1645920"/>
            <a:ext cx="8379481" cy="7848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основном родителям не нравятся или тревожат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люди</a:t>
            </a:r>
            <a:r>
              <a:rPr lang="ru-RU" dirty="0"/>
              <a:t>, с которыми ребенок общается. На втором и третьем месте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паблики</a:t>
            </a:r>
            <a:r>
              <a:rPr lang="ru-RU" dirty="0"/>
              <a:t>, на которые ребенок подписан, 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посты</a:t>
            </a:r>
            <a:r>
              <a:rPr lang="ru-RU" dirty="0"/>
              <a:t>, которые ребенок публикует / «шарит».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C80244-5A57-49B4-9B49-94B06AFD671E}"/>
              </a:ext>
            </a:extLst>
          </p:cNvPr>
          <p:cNvGrpSpPr/>
          <p:nvPr/>
        </p:nvGrpSpPr>
        <p:grpSpPr>
          <a:xfrm>
            <a:off x="6354532" y="2335192"/>
            <a:ext cx="5421176" cy="3808805"/>
            <a:chOff x="6444450" y="2335192"/>
            <a:chExt cx="5421176" cy="380880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2162D86-2A33-4CE7-AB73-F4B141152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450" y="2335192"/>
              <a:ext cx="5023506" cy="372430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76AD5776-5FB5-4A11-BDD8-E767CEAC5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694586" y="6046797"/>
              <a:ext cx="5171040" cy="972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E9CFA00-D20D-474B-82CE-A3B093C67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3" y="966355"/>
            <a:ext cx="442832" cy="54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CD4492-A567-43B5-9E9D-A183268FC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77" y="1800735"/>
            <a:ext cx="470726" cy="4752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CDBC5B1F-2E6E-4079-AE79-DBC9826CB290}"/>
              </a:ext>
            </a:extLst>
          </p:cNvPr>
          <p:cNvGrpSpPr/>
          <p:nvPr/>
        </p:nvGrpSpPr>
        <p:grpSpPr>
          <a:xfrm>
            <a:off x="54128" y="2509176"/>
            <a:ext cx="6232372" cy="3401404"/>
            <a:chOff x="54128" y="2509176"/>
            <a:chExt cx="6232372" cy="3401404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02B3C674-A6FC-416D-8DCC-F11E14ED4B9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15771091"/>
                </p:ext>
              </p:extLst>
            </p:nvPr>
          </p:nvGraphicFramePr>
          <p:xfrm>
            <a:off x="1578129" y="2660991"/>
            <a:ext cx="3184370" cy="322225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D22B2EA-1610-4F94-AD45-65E5806EC5C2}"/>
                </a:ext>
              </a:extLst>
            </p:cNvPr>
            <p:cNvGrpSpPr/>
            <p:nvPr/>
          </p:nvGrpSpPr>
          <p:grpSpPr>
            <a:xfrm>
              <a:off x="4222206" y="2509176"/>
              <a:ext cx="2064294" cy="1153065"/>
              <a:chOff x="4222206" y="2509176"/>
              <a:chExt cx="2064294" cy="1153065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A3AB906-B6DD-4916-9276-C39957E6FA8F}"/>
                  </a:ext>
                </a:extLst>
              </p:cNvPr>
              <p:cNvGrpSpPr/>
              <p:nvPr/>
            </p:nvGrpSpPr>
            <p:grpSpPr>
              <a:xfrm>
                <a:off x="4222206" y="3150612"/>
                <a:ext cx="1953342" cy="511629"/>
                <a:chOff x="4557486" y="2917371"/>
                <a:chExt cx="1953342" cy="511629"/>
              </a:xfrm>
            </p:grpSpPr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E9D11BE0-8E82-4C03-8B0F-2EACEBD2F6E3}"/>
                    </a:ext>
                  </a:extLst>
                </p:cNvPr>
                <p:cNvCxnSpPr/>
                <p:nvPr/>
              </p:nvCxnSpPr>
              <p:spPr>
                <a:xfrm flipV="1">
                  <a:off x="4557486" y="291737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63962405-5236-459C-A113-F51B47755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1"/>
                  <a:ext cx="1441713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B0D3427-A525-439D-AEA5-9778497168CE}"/>
                  </a:ext>
                </a:extLst>
              </p:cNvPr>
              <p:cNvSpPr/>
              <p:nvPr/>
            </p:nvSpPr>
            <p:spPr>
              <a:xfrm>
                <a:off x="4667457" y="2509176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Встречали настораживающий контент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7D71C54-E68D-40CF-806C-89B34C8E0E54}"/>
                </a:ext>
              </a:extLst>
            </p:cNvPr>
            <p:cNvGrpSpPr/>
            <p:nvPr/>
          </p:nvGrpSpPr>
          <p:grpSpPr>
            <a:xfrm>
              <a:off x="4222206" y="5128782"/>
              <a:ext cx="2064294" cy="781798"/>
              <a:chOff x="4222206" y="5128782"/>
              <a:chExt cx="2064294" cy="781798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3885A2D-D925-42AD-97D8-040BF060EF00}"/>
                  </a:ext>
                </a:extLst>
              </p:cNvPr>
              <p:cNvGrpSpPr/>
              <p:nvPr/>
            </p:nvGrpSpPr>
            <p:grpSpPr>
              <a:xfrm>
                <a:off x="4222206" y="5128782"/>
                <a:ext cx="1542273" cy="514922"/>
                <a:chOff x="4557486" y="2402451"/>
                <a:chExt cx="1542273" cy="514922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551B20D-7E5E-4AE0-9B1B-9C875F6885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57486" y="2402451"/>
                  <a:ext cx="511629" cy="511629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541A0089-854C-4B1B-8709-5093A09C7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9115" y="2917372"/>
                  <a:ext cx="1030644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9E3577A-EF1C-4424-99F6-BD1C7CFF859E}"/>
                  </a:ext>
                </a:extLst>
              </p:cNvPr>
              <p:cNvSpPr/>
              <p:nvPr/>
            </p:nvSpPr>
            <p:spPr>
              <a:xfrm>
                <a:off x="4667457" y="5633581"/>
                <a:ext cx="1619043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atin typeface="+mj-lt"/>
                  </a:rPr>
                  <a:t>Не встречали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7A90FB4-049C-4F20-8E1B-2E6B39373A94}"/>
                </a:ext>
              </a:extLst>
            </p:cNvPr>
            <p:cNvGrpSpPr/>
            <p:nvPr/>
          </p:nvGrpSpPr>
          <p:grpSpPr>
            <a:xfrm>
              <a:off x="54128" y="2880241"/>
              <a:ext cx="1927981" cy="1060388"/>
              <a:chOff x="54128" y="2880241"/>
              <a:chExt cx="1927981" cy="1060388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EC1FB4ED-8229-415A-A5E8-FAB19714CB02}"/>
                  </a:ext>
                </a:extLst>
              </p:cNvPr>
              <p:cNvGrpSpPr/>
              <p:nvPr/>
            </p:nvGrpSpPr>
            <p:grpSpPr>
              <a:xfrm>
                <a:off x="226946" y="3524042"/>
                <a:ext cx="1755163" cy="416587"/>
                <a:chOff x="4856225" y="3012414"/>
                <a:chExt cx="1755163" cy="416587"/>
              </a:xfrm>
            </p:grpSpPr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8725562-7CD7-49D8-9288-85E805417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94801" y="3012414"/>
                  <a:ext cx="416587" cy="416587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CF8536E4-47C4-4C53-B862-B362DC2D02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56225" y="3012414"/>
                  <a:ext cx="1344879" cy="1"/>
                </a:xfrm>
                <a:prstGeom prst="line">
                  <a:avLst/>
                </a:prstGeom>
                <a:ln w="19050" cap="rnd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301846C-D6D3-4CB9-89A9-7FDE45A6BBCE}"/>
                  </a:ext>
                </a:extLst>
              </p:cNvPr>
              <p:cNvSpPr/>
              <p:nvPr/>
            </p:nvSpPr>
            <p:spPr>
              <a:xfrm>
                <a:off x="54128" y="2880241"/>
                <a:ext cx="16190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ru-RU" sz="1200" b="1" dirty="0">
                    <a:latin typeface="+mj-lt"/>
                  </a:rPr>
                  <a:t>Не заходят на страницу ребёнка в соцсетях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562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</p:spTree>
    <p:extLst>
      <p:ext uri="{BB962C8B-B14F-4D97-AF65-F5344CB8AC3E}">
        <p14:creationId xmlns:p14="http://schemas.microsoft.com/office/powerpoint/2010/main" val="228958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Интернет и реальность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927338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703C64E-B715-41B0-9A72-00D51F2A61DB}"/>
              </a:ext>
            </a:extLst>
          </p:cNvPr>
          <p:cNvGrpSpPr/>
          <p:nvPr/>
        </p:nvGrpSpPr>
        <p:grpSpPr>
          <a:xfrm>
            <a:off x="423219" y="1601865"/>
            <a:ext cx="4624010" cy="4271780"/>
            <a:chOff x="423219" y="1725223"/>
            <a:chExt cx="3930541" cy="4271780"/>
          </a:xfrm>
        </p:grpSpPr>
        <p:graphicFrame>
          <p:nvGraphicFramePr>
            <p:cNvPr id="24" name="Chart 23">
              <a:extLst>
                <a:ext uri="{FF2B5EF4-FFF2-40B4-BE49-F238E27FC236}">
                  <a16:creationId xmlns:a16="http://schemas.microsoft.com/office/drawing/2014/main" id="{125FBD85-1D84-4141-96E6-6B84F15F96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1946443"/>
                </p:ext>
              </p:extLst>
            </p:nvPr>
          </p:nvGraphicFramePr>
          <p:xfrm>
            <a:off x="423219" y="1725223"/>
            <a:ext cx="3623002" cy="42717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8ACC0BA-11A1-41E8-AA60-C911CBD169BF}"/>
                </a:ext>
              </a:extLst>
            </p:cNvPr>
            <p:cNvSpPr/>
            <p:nvPr/>
          </p:nvSpPr>
          <p:spPr>
            <a:xfrm>
              <a:off x="640063" y="2631375"/>
              <a:ext cx="231505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был жертвой травли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FB47A99-4A99-4556-A184-C874778DACDE}"/>
                </a:ext>
              </a:extLst>
            </p:cNvPr>
            <p:cNvSpPr/>
            <p:nvPr/>
          </p:nvSpPr>
          <p:spPr>
            <a:xfrm>
              <a:off x="640062" y="3227818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Один из близких друзей ребенка был жертвой травли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5A825EB-92BA-474A-AC33-92DA8DC006FC}"/>
                </a:ext>
              </a:extLst>
            </p:cNvPr>
            <p:cNvSpPr/>
            <p:nvPr/>
          </p:nvSpPr>
          <p:spPr>
            <a:xfrm>
              <a:off x="640062" y="3850635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Были случаи среди детей из школы/учебного заведения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33DE9FC-D04C-4045-8C47-537E5854DD63}"/>
                </a:ext>
              </a:extLst>
            </p:cNvPr>
            <p:cNvSpPr/>
            <p:nvPr/>
          </p:nvSpPr>
          <p:spPr>
            <a:xfrm>
              <a:off x="640062" y="4428208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ребенок участвовал в травле другого человека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CB7E8D2-8250-4FD5-B46D-1F441994457A}"/>
                </a:ext>
              </a:extLst>
            </p:cNvPr>
            <p:cNvSpPr/>
            <p:nvPr/>
          </p:nvSpPr>
          <p:spPr>
            <a:xfrm>
              <a:off x="640063" y="5065790"/>
              <a:ext cx="161454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Таких случаев не было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3367589-BD03-41F7-B8F3-390756405177}"/>
                </a:ext>
              </a:extLst>
            </p:cNvPr>
            <p:cNvSpPr/>
            <p:nvPr/>
          </p:nvSpPr>
          <p:spPr>
            <a:xfrm>
              <a:off x="640063" y="5689535"/>
              <a:ext cx="70083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Не знаю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740DD26-672E-4F8E-ADCE-E2BE471F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66744-EC07-46C6-896A-EC78D40C70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Каждый десятый </a:t>
            </a:r>
            <a:r>
              <a:rPr lang="ru-RU" dirty="0"/>
              <a:t>родитель отмечает, что тема кибербуллинга в той или иной степени ему знакома. Чаще всего рапортуется о случаях в школе, реже – среди друзей ребенка. Данный показатель не зависит ни от возраста, ни от пола ребенка.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939DFB-AF28-4DAE-B1D6-505FF4F49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511BD3-EF15-4C30-8F95-BA372C5A0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8D259-C4DA-4361-904A-9F9381B4D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2" y="984355"/>
            <a:ext cx="499206" cy="504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3FBC337-1837-46DA-8BF1-6C5B62244DE1}"/>
              </a:ext>
            </a:extLst>
          </p:cNvPr>
          <p:cNvGrpSpPr/>
          <p:nvPr/>
        </p:nvGrpSpPr>
        <p:grpSpPr>
          <a:xfrm>
            <a:off x="5040567" y="1601865"/>
            <a:ext cx="6532473" cy="4872344"/>
            <a:chOff x="5040567" y="1601865"/>
            <a:chExt cx="6532473" cy="487234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F5C9A07-7A29-4B18-A41D-60FF75256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906"/>
            <a:stretch/>
          </p:blipFill>
          <p:spPr>
            <a:xfrm>
              <a:off x="5040567" y="1601865"/>
              <a:ext cx="5328237" cy="421053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2E32ED-8890-488D-8341-8AA98849F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38241" y="3527642"/>
              <a:ext cx="2068689" cy="252336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03B45B-495B-43DB-8F05-4550B4627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103" y="4241800"/>
              <a:ext cx="1729479" cy="180885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CEF3BF6-4AFE-40BE-A776-A23396ACE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53135" y="2865691"/>
              <a:ext cx="3519905" cy="3608518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6E28E37-C323-414D-B5F7-5108B62628B0}"/>
              </a:ext>
            </a:extLst>
          </p:cNvPr>
          <p:cNvSpPr/>
          <p:nvPr/>
        </p:nvSpPr>
        <p:spPr>
          <a:xfrm>
            <a:off x="499336" y="1830453"/>
            <a:ext cx="846738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Сталкивался ли ваш ребенок с травлей в интернете (так называемым кибербуллингом)?</a:t>
            </a:r>
            <a:endParaRPr lang="ru-RU" sz="1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5152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Кибербуллинг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0CFE3-9510-4149-994B-B27AA591F9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553998"/>
          </a:xfrm>
        </p:spPr>
        <p:txBody>
          <a:bodyPr/>
          <a:lstStyle/>
          <a:p>
            <a:r>
              <a:rPr lang="ru-RU" dirty="0"/>
              <a:t>Если же задать вопрос про травлю детям, то доля тех, кто сталкивался с кибербуллингом, либо слышал о нем, возрастает более, чем в два раза  (со слов родителей –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12% vs 29% –</a:t>
            </a:r>
            <a:r>
              <a:rPr lang="ru-RU" dirty="0"/>
              <a:t> со слов детей).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7A4F27-D583-4A31-AF00-E8632005D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3" y="1968500"/>
            <a:ext cx="8026132" cy="40862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50A2D05-CA23-4493-8304-8F7541CF99D4}"/>
              </a:ext>
            </a:extLst>
          </p:cNvPr>
          <p:cNvGrpSpPr/>
          <p:nvPr/>
        </p:nvGrpSpPr>
        <p:grpSpPr>
          <a:xfrm>
            <a:off x="423218" y="1601865"/>
            <a:ext cx="4114799" cy="3476363"/>
            <a:chOff x="423218" y="1725223"/>
            <a:chExt cx="4114799" cy="3476363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E2738578-09B3-4826-8D98-63F6B338B06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98431673"/>
                </p:ext>
              </p:extLst>
            </p:nvPr>
          </p:nvGraphicFramePr>
          <p:xfrm>
            <a:off x="423218" y="1725223"/>
            <a:ext cx="4114799" cy="347636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EA2483-60A2-4BD2-A767-0620EDF70360}"/>
                </a:ext>
              </a:extLst>
            </p:cNvPr>
            <p:cNvSpPr/>
            <p:nvPr/>
          </p:nvSpPr>
          <p:spPr>
            <a:xfrm>
              <a:off x="640063" y="2524893"/>
              <a:ext cx="139493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Сталкивались сами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CD5959-343A-4922-97CF-2C5D228E3279}"/>
                </a:ext>
              </a:extLst>
            </p:cNvPr>
            <p:cNvSpPr/>
            <p:nvPr/>
          </p:nvSpPr>
          <p:spPr>
            <a:xfrm>
              <a:off x="640062" y="3128819"/>
              <a:ext cx="3621053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Сталкивался друг/подруга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405CE3-DAD9-41C2-BD11-287084B4E219}"/>
                </a:ext>
              </a:extLst>
            </p:cNvPr>
            <p:cNvSpPr/>
            <p:nvPr/>
          </p:nvSpPr>
          <p:spPr>
            <a:xfrm>
              <a:off x="612929" y="3709729"/>
              <a:ext cx="371369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Такое было с моим знакомым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4467C44-74E5-4913-AD3E-B8D3D6E560E1}"/>
                </a:ext>
              </a:extLst>
            </p:cNvPr>
            <p:cNvSpPr/>
            <p:nvPr/>
          </p:nvSpPr>
          <p:spPr>
            <a:xfrm>
              <a:off x="640062" y="4332547"/>
              <a:ext cx="355093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b="1" dirty="0">
                  <a:latin typeface="+mj-lt"/>
                </a:rPr>
                <a:t>Сам участвовал в таком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CFCEAA-B119-40C0-B033-B637DFEF56F3}"/>
                </a:ext>
              </a:extLst>
            </p:cNvPr>
            <p:cNvSpPr/>
            <p:nvPr/>
          </p:nvSpPr>
          <p:spPr>
            <a:xfrm>
              <a:off x="640063" y="4916453"/>
              <a:ext cx="116249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b="1" dirty="0">
                  <a:latin typeface="+mj-lt"/>
                </a:rPr>
                <a:t>Такого не было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00D7D82-631A-47E3-8EAC-C20830C4E8C7}"/>
              </a:ext>
            </a:extLst>
          </p:cNvPr>
          <p:cNvSpPr/>
          <p:nvPr/>
        </p:nvSpPr>
        <p:spPr>
          <a:xfrm>
            <a:off x="499336" y="1830453"/>
            <a:ext cx="418095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cap="all" dirty="0">
                <a:solidFill>
                  <a:srgbClr val="000000">
                    <a:lumMod val="65000"/>
                    <a:lumOff val="35000"/>
                  </a:srgbClr>
                </a:solidFill>
                <a:latin typeface="+mj-lt"/>
              </a:rPr>
              <a:t>Вопрос о кибербуллинге, заданный детям</a:t>
            </a:r>
            <a:endParaRPr lang="ru-RU" sz="1300" dirty="0">
              <a:latin typeface="+mj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F4FFCB-305A-4DFE-9735-7A57B8620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42" y="986826"/>
            <a:ext cx="499206" cy="49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88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Что можно сделать?</a:t>
            </a:r>
          </a:p>
        </p:txBody>
      </p:sp>
    </p:spTree>
    <p:extLst>
      <p:ext uri="{BB962C8B-B14F-4D97-AF65-F5344CB8AC3E}">
        <p14:creationId xmlns:p14="http://schemas.microsoft.com/office/powerpoint/2010/main" val="3838335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31743" y="1298713"/>
            <a:ext cx="105045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Выходите с ребенком на связь. Друзья, семейные группы.</a:t>
            </a:r>
          </a:p>
          <a:p>
            <a:pPr marL="342900" indent="-342900">
              <a:buAutoNum type="arabicPeriod"/>
            </a:pPr>
            <a:r>
              <a:rPr lang="ru-RU" sz="2400" dirty="0"/>
              <a:t>«Быть в теме» - пользуйтесь соц. сетями, мессенджерами и всем тем чем пользуются дети</a:t>
            </a:r>
          </a:p>
          <a:p>
            <a:pPr marL="342900" indent="-342900">
              <a:buAutoNum type="arabicPeriod"/>
            </a:pPr>
            <a:r>
              <a:rPr lang="ru-RU" sz="2400" dirty="0"/>
              <a:t>Используйте решения для детской онлайн безопасности для построения отношений.</a:t>
            </a:r>
          </a:p>
        </p:txBody>
      </p:sp>
      <p:sp>
        <p:nvSpPr>
          <p:cNvPr id="18" name="Скругленный прямоугольник 16"/>
          <p:cNvSpPr/>
          <p:nvPr/>
        </p:nvSpPr>
        <p:spPr>
          <a:xfrm>
            <a:off x="423219" y="3793908"/>
            <a:ext cx="3723860" cy="21265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54000" tIns="54000" rIns="54000" bIns="54000">
            <a:noAutofit/>
          </a:bodyPr>
          <a:lstStyle/>
          <a:p>
            <a:pPr marL="4332">
              <a:spcAft>
                <a:spcPts val="450"/>
              </a:spcAft>
            </a:pPr>
            <a:r>
              <a:rPr lang="ru-RU" sz="2100" spc="-2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85</a:t>
            </a:r>
            <a:r>
              <a:rPr lang="en-US" sz="2100" spc="-2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% </a:t>
            </a:r>
            <a:r>
              <a:rPr lang="ru-RU" sz="2100" spc="-2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ДЕТЕЙ*</a:t>
            </a:r>
            <a:r>
              <a:rPr lang="ru-RU" sz="1350" spc="-2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,</a:t>
            </a:r>
            <a:endParaRPr lang="en-US" sz="1350" spc="-2" dirty="0">
              <a:solidFill>
                <a:srgbClr val="FF0000"/>
              </a:solidFill>
              <a:latin typeface="Museo Sans Cyrl 900" pitchFamily="50" charset="-52"/>
              <a:cs typeface="Museo Sans Cyrl 300"/>
            </a:endParaRPr>
          </a:p>
          <a:p>
            <a:r>
              <a:rPr lang="ru-RU" sz="1600" dirty="0"/>
              <a:t>на чьих устройствах установлены программы родительского контроля, никогда не совершали попыток обхода этого программного обеспечения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169" y="3380277"/>
            <a:ext cx="2540131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28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можно сделать технически?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3219" y="1282700"/>
            <a:ext cx="482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Настроить приватность в </a:t>
            </a:r>
            <a:r>
              <a:rPr lang="ru-RU" dirty="0" err="1"/>
              <a:t>соц</a:t>
            </a:r>
            <a:r>
              <a:rPr lang="ru-RU" dirty="0"/>
              <a:t> сетях себе и ребенку, пример </a:t>
            </a:r>
            <a:r>
              <a:rPr lang="ru-RU" dirty="0" err="1">
                <a:hlinkClick r:id="rId2"/>
              </a:rPr>
              <a:t>вконтакте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Настроить безопасные режимы в </a:t>
            </a:r>
            <a:r>
              <a:rPr lang="en-US" dirty="0" err="1">
                <a:hlinkClick r:id="rId3"/>
              </a:rPr>
              <a:t>youtube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Настроить безопасный поиск в поисковых машинах, например </a:t>
            </a:r>
            <a:r>
              <a:rPr lang="ru-RU" dirty="0" err="1">
                <a:hlinkClick r:id="rId4"/>
              </a:rPr>
              <a:t>яндекс</a:t>
            </a:r>
            <a:r>
              <a:rPr lang="ru-RU" dirty="0"/>
              <a:t> и </a:t>
            </a:r>
            <a:r>
              <a:rPr lang="ru-RU" dirty="0" err="1">
                <a:hlinkClick r:id="rId5"/>
              </a:rPr>
              <a:t>гугл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Установить ПО для детской онлайн безопасности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826790"/>
            <a:ext cx="5834619" cy="49835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1316" y="1193800"/>
            <a:ext cx="5927465" cy="45397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7172" y="1666404"/>
            <a:ext cx="6792273" cy="41439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8489" y="2222500"/>
            <a:ext cx="6793118" cy="37373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9219" y="2659230"/>
            <a:ext cx="3581900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6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Бесплатная версия обладает широким функционалом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25</a:t>
            </a:fld>
            <a:endParaRPr lang="ru-RU" dirty="0"/>
          </a:p>
        </p:txBody>
      </p:sp>
      <p:graphicFrame>
        <p:nvGraphicFramePr>
          <p:cNvPr id="13" name="Содержимое 3"/>
          <p:cNvGraphicFramePr>
            <a:graphicFrameLocks/>
          </p:cNvGraphicFramePr>
          <p:nvPr/>
        </p:nvGraphicFramePr>
        <p:xfrm>
          <a:off x="609600" y="1399117"/>
          <a:ext cx="10972800" cy="4633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2627">
                <a:tc>
                  <a:txBody>
                    <a:bodyPr/>
                    <a:lstStyle/>
                    <a:p>
                      <a:endParaRPr lang="ru-RU" sz="19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>
                        <a:latin typeface="Museo Sans Cyrl 3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ПК,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en-US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Mac,</a:t>
                      </a:r>
                      <a:r>
                        <a:rPr lang="en-US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мобильные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устройства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Безопасные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сайты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и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приложения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Лимит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времени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Удобные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настройки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Поиск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ребенка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Мгновенные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уведомления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Безопасное</a:t>
                      </a:r>
                      <a:r>
                        <a:rPr lang="ru-RU" sz="1900" b="0" spc="2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 </a:t>
                      </a:r>
                      <a:r>
                        <a:rPr lang="ru-RU" sz="1900" b="0" spc="5" dirty="0">
                          <a:solidFill>
                            <a:srgbClr val="00735F"/>
                          </a:solidFill>
                          <a:latin typeface="Museo Sans Cyrl 500" pitchFamily="50" charset="-52"/>
                          <a:cs typeface="Museo Sans Cyrl 500"/>
                        </a:rPr>
                        <a:t>общение</a:t>
                      </a:r>
                      <a:endParaRPr lang="ru-RU" sz="1900" b="0" dirty="0">
                        <a:latin typeface="Museo Sans Cyrl 500" pitchFamily="50" charset="-52"/>
                        <a:cs typeface="Museo Sans Cyrl 500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900" b="0" dirty="0">
                        <a:latin typeface="Museo Sans Cyrl 500" pitchFamily="50" charset="-52"/>
                      </a:endParaRPr>
                    </a:p>
                  </a:txBody>
                  <a:tcPr marL="121920" marR="121920" marT="60960" marB="6096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103" y="2666995"/>
            <a:ext cx="389364" cy="34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359" y="3184969"/>
            <a:ext cx="308852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359" y="4645845"/>
            <a:ext cx="308852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4359" y="3671928"/>
            <a:ext cx="308852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4359" y="4158887"/>
            <a:ext cx="308852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4662" y="5619765"/>
            <a:ext cx="368247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4662" y="5132804"/>
            <a:ext cx="368247" cy="3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761" y="2533645"/>
            <a:ext cx="565175" cy="565175"/>
          </a:xfrm>
          <a:prstGeom prst="rect">
            <a:avLst/>
          </a:prstGeom>
          <a:noFill/>
        </p:spPr>
      </p:pic>
      <p:pic>
        <p:nvPicPr>
          <p:cNvPr id="22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761" y="3039507"/>
            <a:ext cx="565175" cy="565175"/>
          </a:xfrm>
          <a:prstGeom prst="rect">
            <a:avLst/>
          </a:prstGeom>
          <a:noFill/>
        </p:spPr>
      </p:pic>
      <p:pic>
        <p:nvPicPr>
          <p:cNvPr id="23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761" y="3532711"/>
            <a:ext cx="565175" cy="565175"/>
          </a:xfrm>
          <a:prstGeom prst="rect">
            <a:avLst/>
          </a:prstGeom>
          <a:noFill/>
        </p:spPr>
      </p:pic>
      <p:pic>
        <p:nvPicPr>
          <p:cNvPr id="24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761" y="4032245"/>
            <a:ext cx="565175" cy="565175"/>
          </a:xfrm>
          <a:prstGeom prst="rect">
            <a:avLst/>
          </a:prstGeom>
          <a:noFill/>
        </p:spPr>
      </p:pic>
      <p:pic>
        <p:nvPicPr>
          <p:cNvPr id="25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2533645"/>
            <a:ext cx="565175" cy="565175"/>
          </a:xfrm>
          <a:prstGeom prst="rect">
            <a:avLst/>
          </a:prstGeom>
          <a:noFill/>
        </p:spPr>
      </p:pic>
      <p:pic>
        <p:nvPicPr>
          <p:cNvPr id="26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3033178"/>
            <a:ext cx="565175" cy="565175"/>
          </a:xfrm>
          <a:prstGeom prst="rect">
            <a:avLst/>
          </a:prstGeom>
          <a:noFill/>
        </p:spPr>
      </p:pic>
      <p:pic>
        <p:nvPicPr>
          <p:cNvPr id="27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3532711"/>
            <a:ext cx="565175" cy="565175"/>
          </a:xfrm>
          <a:prstGeom prst="rect">
            <a:avLst/>
          </a:prstGeom>
          <a:noFill/>
        </p:spPr>
      </p:pic>
      <p:pic>
        <p:nvPicPr>
          <p:cNvPr id="28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4032245"/>
            <a:ext cx="565175" cy="565175"/>
          </a:xfrm>
          <a:prstGeom prst="rect">
            <a:avLst/>
          </a:prstGeom>
          <a:noFill/>
        </p:spPr>
      </p:pic>
      <p:pic>
        <p:nvPicPr>
          <p:cNvPr id="29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4531778"/>
            <a:ext cx="565175" cy="565175"/>
          </a:xfrm>
          <a:prstGeom prst="rect">
            <a:avLst/>
          </a:prstGeom>
          <a:noFill/>
        </p:spPr>
      </p:pic>
      <p:pic>
        <p:nvPicPr>
          <p:cNvPr id="30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5031311"/>
            <a:ext cx="565175" cy="565175"/>
          </a:xfrm>
          <a:prstGeom prst="rect">
            <a:avLst/>
          </a:prstGeom>
          <a:noFill/>
        </p:spPr>
      </p:pic>
      <p:pic>
        <p:nvPicPr>
          <p:cNvPr id="31" name="Picture 2" descr="D:\WORK_new\Kasperskiy\Safe_kids_presentation\Pics\check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191779" y="5530845"/>
            <a:ext cx="565175" cy="565175"/>
          </a:xfrm>
          <a:prstGeom prst="rect">
            <a:avLst/>
          </a:prstGeom>
          <a:noFill/>
        </p:spPr>
      </p:pic>
      <p:pic>
        <p:nvPicPr>
          <p:cNvPr id="32" name="Picture 3" descr="D:\WORK_new\Kasperskiy\Safe_kids_presentation\Pics\logo_safe_fre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78590" y="1326981"/>
            <a:ext cx="2470181" cy="959012"/>
          </a:xfrm>
          <a:prstGeom prst="rect">
            <a:avLst/>
          </a:prstGeom>
          <a:noFill/>
        </p:spPr>
      </p:pic>
      <p:pic>
        <p:nvPicPr>
          <p:cNvPr id="33" name="Picture 4" descr="D:\WORK_new\Kasperskiy\Safe_kids_presentation\Pics\logo_safe_Prem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334523" y="1326981"/>
            <a:ext cx="2183723" cy="959011"/>
          </a:xfrm>
          <a:prstGeom prst="rect">
            <a:avLst/>
          </a:prstGeom>
          <a:noFill/>
        </p:spPr>
      </p:pic>
      <p:sp>
        <p:nvSpPr>
          <p:cNvPr id="34" name="Прямоугольник 27"/>
          <p:cNvSpPr/>
          <p:nvPr/>
        </p:nvSpPr>
        <p:spPr>
          <a:xfrm>
            <a:off x="8007212" y="3031809"/>
            <a:ext cx="313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1"/>
            <a:r>
              <a:rPr lang="ru-RU" sz="2400" spc="9" dirty="0">
                <a:solidFill>
                  <a:srgbClr val="00735F"/>
                </a:solidFill>
                <a:latin typeface="Museo Sans 500"/>
                <a:cs typeface="Museo Sans 500"/>
              </a:rPr>
              <a:t>*</a:t>
            </a:r>
            <a:endParaRPr lang="ru-RU" sz="2400" dirty="0">
              <a:solidFill>
                <a:srgbClr val="00735F"/>
              </a:solidFill>
              <a:latin typeface="Museo Sans 500"/>
              <a:cs typeface="Museo Sans 500"/>
            </a:endParaRPr>
          </a:p>
        </p:txBody>
      </p:sp>
      <p:sp>
        <p:nvSpPr>
          <p:cNvPr id="35" name="Прямоугольник 29"/>
          <p:cNvSpPr/>
          <p:nvPr/>
        </p:nvSpPr>
        <p:spPr>
          <a:xfrm>
            <a:off x="8007212" y="3524252"/>
            <a:ext cx="313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701"/>
            <a:r>
              <a:rPr lang="ru-RU" sz="2400" spc="9" dirty="0">
                <a:solidFill>
                  <a:srgbClr val="00735F"/>
                </a:solidFill>
                <a:latin typeface="Museo Sans 500"/>
                <a:cs typeface="Museo Sans 500"/>
              </a:rPr>
              <a:t>*</a:t>
            </a:r>
            <a:endParaRPr lang="ru-RU" sz="2400" dirty="0">
              <a:solidFill>
                <a:srgbClr val="00735F"/>
              </a:solidFill>
              <a:latin typeface="Museo Sans 500"/>
              <a:cs typeface="Museo Sans 500"/>
            </a:endParaRPr>
          </a:p>
        </p:txBody>
      </p:sp>
    </p:spTree>
    <p:extLst>
      <p:ext uri="{BB962C8B-B14F-4D97-AF65-F5344CB8AC3E}">
        <p14:creationId xmlns:p14="http://schemas.microsoft.com/office/powerpoint/2010/main" val="4090870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Неподходящие игры и фильмы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26</a:t>
            </a:fld>
            <a:endParaRPr lang="ru-RU" dirty="0"/>
          </a:p>
        </p:txBody>
      </p:sp>
      <p:pic>
        <p:nvPicPr>
          <p:cNvPr id="36" name="Picture 3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117600"/>
            <a:ext cx="7264400" cy="462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0790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Неподходящие Сайты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27</a:t>
            </a:fld>
            <a:endParaRPr lang="ru-RU" dirty="0"/>
          </a:p>
        </p:txBody>
      </p:sp>
      <p:pic>
        <p:nvPicPr>
          <p:cNvPr id="36" name="Picture 3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682" y="826790"/>
            <a:ext cx="7126635" cy="56668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621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Геолокация</a:t>
            </a:r>
            <a:r>
              <a:rPr lang="ru-RU" dirty="0"/>
              <a:t> в </a:t>
            </a:r>
            <a:r>
              <a:rPr lang="en-US" dirty="0"/>
              <a:t>Safekids</a:t>
            </a:r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8" name="Рисунок 8" descr="Как определить местоположения ребенк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218" y="1010754"/>
            <a:ext cx="6409382" cy="4767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1855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875A-45D0-4DDD-9D1A-87BBECF8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 опасных групп в </a:t>
            </a:r>
            <a:r>
              <a:rPr lang="en-US" dirty="0"/>
              <a:t>Safekids</a:t>
            </a:r>
            <a:endParaRPr lang="ru-R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99E73-37E9-4EDF-8DE6-9D668A267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96412-C932-4222-8CAD-2BA5B5CD0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6" name="Рисунок 3" descr="\\avp.ru\global\PR\PR_EEMEA\PR_PROJECTS\Синий_кит\Вписки\vpiski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/>
          <a:stretch/>
        </p:blipFill>
        <p:spPr bwMode="auto">
          <a:xfrm>
            <a:off x="1943100" y="1067618"/>
            <a:ext cx="7962900" cy="43298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8376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4B23-B792-4E18-9ED9-C4535EA16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Вовлеченность в использование устройств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D99F59-442B-4206-87F3-F218867849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85% </a:t>
            </a:r>
            <a:r>
              <a:rPr lang="ru-RU" dirty="0"/>
              <a:t>детей не могут обойтись без гаджетов.</a:t>
            </a:r>
          </a:p>
          <a:p>
            <a:pPr>
              <a:spcBef>
                <a:spcPts val="0"/>
              </a:spcBef>
            </a:pPr>
            <a:r>
              <a:rPr lang="ru-RU" dirty="0"/>
              <a:t>В частности,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70% </a:t>
            </a:r>
            <a:r>
              <a:rPr lang="ru-RU" dirty="0"/>
              <a:t>детей говорят, что не смогут обойтись без своего смартфона. С возрастом этот показатель увеличивается, и к 16-18 годам достигает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80%</a:t>
            </a:r>
            <a:r>
              <a:rPr lang="ru-RU" dirty="0"/>
              <a:t>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194581-CA72-473B-8810-1FD960A0D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AFC9F9-DFB1-4A71-A80F-351DBCCE1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2B15C38-F622-4A99-8F0D-A495B1B298B7}"/>
              </a:ext>
            </a:extLst>
          </p:cNvPr>
          <p:cNvSpPr txBox="1">
            <a:spLocks/>
          </p:cNvSpPr>
          <p:nvPr/>
        </p:nvSpPr>
        <p:spPr>
          <a:xfrm>
            <a:off x="5564179" y="203629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Поведение ребенка в интернете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658E6BF-E849-457D-BF98-A7BF14547971}"/>
              </a:ext>
            </a:extLst>
          </p:cNvPr>
          <p:cNvSpPr txBox="1">
            <a:spLocks/>
          </p:cNvSpPr>
          <p:nvPr/>
        </p:nvSpPr>
        <p:spPr>
          <a:xfrm>
            <a:off x="6261079" y="2633980"/>
            <a:ext cx="5507702" cy="101566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Почти половина </a:t>
            </a:r>
            <a:r>
              <a:rPr lang="ru-RU" dirty="0"/>
              <a:t>детей признается, что скрывает от своих родителей что-то из своей интернет-жизни. Чаще всего это время, которое они проводят перед экраном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и/или сайты</a:t>
            </a:r>
            <a:r>
              <a:rPr lang="ru-RU" dirty="0"/>
              <a:t>, на которые они заходят.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8FC55D9-D16F-4BB9-8FB5-8DAD5B64C80C}"/>
              </a:ext>
            </a:extLst>
          </p:cNvPr>
          <p:cNvSpPr txBox="1">
            <a:spLocks/>
          </p:cNvSpPr>
          <p:nvPr/>
        </p:nvSpPr>
        <p:spPr>
          <a:xfrm>
            <a:off x="5564179" y="3885416"/>
            <a:ext cx="6204602" cy="47705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Компьютерные игры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F7A8FF2-9409-4DA9-8327-71C486C60423}"/>
              </a:ext>
            </a:extLst>
          </p:cNvPr>
          <p:cNvSpPr txBox="1">
            <a:spLocks/>
          </p:cNvSpPr>
          <p:nvPr/>
        </p:nvSpPr>
        <p:spPr>
          <a:xfrm>
            <a:off x="6261079" y="4483100"/>
            <a:ext cx="5507702" cy="55399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dirty="0"/>
              <a:t>Данные показывают, что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9 из 10 </a:t>
            </a:r>
            <a:r>
              <a:rPr lang="ru-RU" dirty="0"/>
              <a:t>школьников играют в</a:t>
            </a:r>
            <a:r>
              <a:rPr lang="en-US" dirty="0"/>
              <a:t> </a:t>
            </a:r>
            <a:r>
              <a:rPr lang="ru-RU" dirty="0"/>
              <a:t>компьютерные игры.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26DFCD-08F7-4A4C-AC86-97275E9A5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1045814"/>
            <a:ext cx="576905" cy="588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6FB1F5-184D-4508-8031-3C67EE1A2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469" y="2633980"/>
            <a:ext cx="576905" cy="5767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052168-54FA-4E86-ADA5-F351DCC6A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469" y="4483100"/>
            <a:ext cx="576905" cy="554117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CC1FCDC-2375-4CD1-B53E-110C553B6BCB}"/>
              </a:ext>
            </a:extLst>
          </p:cNvPr>
          <p:cNvGrpSpPr/>
          <p:nvPr/>
        </p:nvGrpSpPr>
        <p:grpSpPr>
          <a:xfrm>
            <a:off x="423219" y="2146590"/>
            <a:ext cx="5067140" cy="3996975"/>
            <a:chOff x="423219" y="2146590"/>
            <a:chExt cx="5067140" cy="399697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01BE837-8972-41C1-9B3A-5DB4A227D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234" y="2146590"/>
              <a:ext cx="4786286" cy="3915744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1407FA2-B566-424B-9547-422A56AA5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1571" t="-8213" b="-1"/>
            <a:stretch/>
          </p:blipFill>
          <p:spPr>
            <a:xfrm>
              <a:off x="423219" y="6038850"/>
              <a:ext cx="5067140" cy="1047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9347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8229" y="0"/>
            <a:ext cx="10143772" cy="570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75167"/>
            <a:ext cx="10534685" cy="1248820"/>
          </a:xfrm>
        </p:spPr>
        <p:txBody>
          <a:bodyPr/>
          <a:lstStyle/>
          <a:p>
            <a:r>
              <a:rPr lang="en-US" dirty="0"/>
              <a:t>Kids.Kaspersky.ru </a:t>
            </a:r>
            <a:br>
              <a:rPr lang="en-US" dirty="0"/>
            </a:br>
            <a:r>
              <a:rPr lang="en-US" dirty="0"/>
              <a:t>+</a:t>
            </a:r>
            <a:br>
              <a:rPr lang="en-US" dirty="0"/>
            </a:br>
            <a:r>
              <a:rPr lang="en-US" dirty="0"/>
              <a:t>KASPERSKY SAFE KIDS</a:t>
            </a:r>
          </a:p>
        </p:txBody>
      </p:sp>
      <p:graphicFrame>
        <p:nvGraphicFramePr>
          <p:cNvPr id="26" name="Содержимое 25"/>
          <p:cNvGraphicFramePr>
            <a:graphicFrameLocks noGrp="1"/>
          </p:cNvGraphicFramePr>
          <p:nvPr>
            <p:ph idx="1"/>
            <p:extLst/>
          </p:nvPr>
        </p:nvGraphicFramePr>
        <p:xfrm>
          <a:off x="1251788" y="2735207"/>
          <a:ext cx="9710870" cy="3885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5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7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277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6425">
                <a:tc>
                  <a:txBody>
                    <a:bodyPr/>
                    <a:lstStyle/>
                    <a:p>
                      <a:endParaRPr lang="ru-RU" sz="24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24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24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Museo Sans Cyrl 300" pitchFamily="50" charset="-52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48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7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Компьютеры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Windows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b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Mac,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смартфоны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/>
                      </a:r>
                      <a:b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планшеты 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Android,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5" dirty="0" err="1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iPhone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5" dirty="0" err="1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iPad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Только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безопасные сайты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приложения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Возможность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быть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  <a:p>
                      <a:pPr marL="5487" marR="2310" algn="ctr">
                        <a:lnSpc>
                          <a:spcPct val="110000"/>
                        </a:lnSpc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курсе,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где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находится ваш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ребенок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Ограничение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времени, проводимого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/>
                      </a:r>
                      <a:b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интернете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19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459">
                <a:tc gridSpan="2">
                  <a:txBody>
                    <a:bodyPr/>
                    <a:lstStyle/>
                    <a:p>
                      <a:pPr marL="5776" marR="2310" algn="ctr">
                        <a:lnSpc>
                          <a:spcPct val="110000"/>
                        </a:lnSpc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Мгновенные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уведомления 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/>
                      </a:r>
                      <a:b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о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нарушении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правил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  <a:p>
                      <a:pPr marL="35519" algn="ctr">
                        <a:lnSpc>
                          <a:spcPct val="110000"/>
                        </a:lnSpc>
                        <a:spcBef>
                          <a:spcPts val="161"/>
                        </a:spcBef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опасных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событиях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5487" marR="231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Безопасное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общение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/>
                      </a:r>
                      <a:br>
                        <a:rPr lang="en-US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интернете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5487" marR="2310" algn="ctr">
                        <a:lnSpc>
                          <a:spcPct val="110000"/>
                        </a:lnSpc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5487" marR="231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Простые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настройки </a:t>
                      </a:r>
                      <a: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/>
                      </a:r>
                      <a:br>
                        <a:rPr lang="en-US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</a:b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для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вашего</a:t>
                      </a:r>
                      <a:r>
                        <a:rPr lang="ru-RU" sz="1600" b="0" spc="2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 </a:t>
                      </a:r>
                      <a:r>
                        <a:rPr lang="ru-RU" sz="1600" b="0" spc="5" dirty="0">
                          <a:solidFill>
                            <a:schemeClr val="tx1"/>
                          </a:solidFill>
                          <a:latin typeface="Museo Sans Cyrl 300" pitchFamily="50" charset="-52"/>
                          <a:cs typeface="Museo Sans Cyrl 700"/>
                        </a:rPr>
                        <a:t>удобства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 marL="121920" marR="121920" marT="60960" marB="6096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  <a:latin typeface="Museo Sans Cyrl 300" pitchFamily="50" charset="-52"/>
                        <a:cs typeface="Museo Sans Cyrl 70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1863" y="3031838"/>
            <a:ext cx="730740" cy="65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5451" y="3045274"/>
            <a:ext cx="57963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9586" y="2973138"/>
            <a:ext cx="57963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03720" y="3045274"/>
            <a:ext cx="57963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13902" y="4982297"/>
            <a:ext cx="57963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06699" y="4973689"/>
            <a:ext cx="69110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03281" y="5024099"/>
            <a:ext cx="691107" cy="59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Прямоугольник 38"/>
          <p:cNvSpPr/>
          <p:nvPr/>
        </p:nvSpPr>
        <p:spPr>
          <a:xfrm>
            <a:off x="609601" y="2138141"/>
            <a:ext cx="10959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spc="-3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ОСВЕДОМЛЕННОСТЬ И ЕДИНЫЙ ПОМОЩНИК ДЛЯ ВСЕХ</a:t>
            </a:r>
            <a:r>
              <a:rPr lang="en-US" sz="2400" spc="-3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 </a:t>
            </a:r>
            <a:r>
              <a:rPr lang="ru-RU" sz="2400" spc="-3" dirty="0">
                <a:solidFill>
                  <a:srgbClr val="FF0000"/>
                </a:solidFill>
                <a:latin typeface="Museo Sans Cyrl 900" pitchFamily="50" charset="-52"/>
                <a:cs typeface="Museo Sans Cyrl 300"/>
              </a:rPr>
              <a:t>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3831790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75167"/>
            <a:ext cx="10534685" cy="861774"/>
          </a:xfrm>
        </p:spPr>
        <p:txBody>
          <a:bodyPr/>
          <a:lstStyle/>
          <a:p>
            <a:r>
              <a:rPr lang="en-US" dirty="0"/>
              <a:t>Kids.Kaspersky.ru - </a:t>
            </a:r>
            <a:r>
              <a:rPr lang="ru-RU" dirty="0"/>
              <a:t>Родителям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2709" y="903967"/>
            <a:ext cx="7839650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1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75167"/>
            <a:ext cx="10534685" cy="861774"/>
          </a:xfrm>
        </p:spPr>
        <p:txBody>
          <a:bodyPr/>
          <a:lstStyle/>
          <a:p>
            <a:r>
              <a:rPr lang="en-US" dirty="0"/>
              <a:t>Kids.Kaspersky.ru </a:t>
            </a:r>
            <a:r>
              <a:rPr lang="ru-RU" dirty="0"/>
              <a:t>- родителям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5831" y="1089025"/>
            <a:ext cx="8149864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75167"/>
            <a:ext cx="10534685" cy="861774"/>
          </a:xfrm>
        </p:spPr>
        <p:txBody>
          <a:bodyPr/>
          <a:lstStyle/>
          <a:p>
            <a:r>
              <a:rPr lang="en-US" dirty="0"/>
              <a:t>Kids.Kaspersky.ru</a:t>
            </a:r>
            <a:r>
              <a:rPr lang="ru-RU" dirty="0"/>
              <a:t> - детям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8359" y="958396"/>
            <a:ext cx="10424808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7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275167"/>
            <a:ext cx="10534685" cy="861774"/>
          </a:xfrm>
        </p:spPr>
        <p:txBody>
          <a:bodyPr/>
          <a:lstStyle/>
          <a:p>
            <a:r>
              <a:rPr lang="en-US" dirty="0"/>
              <a:t>Kids.Kaspersky.ru</a:t>
            </a:r>
            <a:r>
              <a:rPr lang="ru-RU" dirty="0"/>
              <a:t> - детям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542" y="791164"/>
            <a:ext cx="8115156" cy="546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3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E201-5CD4-4AFE-9EC4-9A0FAC9C6A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1114" y="4362451"/>
            <a:ext cx="11072985" cy="1749231"/>
          </a:xfrm>
        </p:spPr>
        <p:txBody>
          <a:bodyPr/>
          <a:lstStyle/>
          <a:p>
            <a:r>
              <a:rPr lang="ru-RU" dirty="0"/>
              <a:t>Всем спасибо!</a:t>
            </a:r>
          </a:p>
          <a:p>
            <a:r>
              <a:rPr lang="ru-RU" dirty="0"/>
              <a:t>Читайте о </a:t>
            </a:r>
            <a:r>
              <a:rPr lang="ru-RU"/>
              <a:t>детской онлайн </a:t>
            </a:r>
            <a:r>
              <a:rPr lang="ru-RU" dirty="0"/>
              <a:t>безопасности</a:t>
            </a:r>
            <a:r>
              <a:rPr lang="en-US" dirty="0"/>
              <a:t>:</a:t>
            </a:r>
          </a:p>
          <a:p>
            <a:r>
              <a:rPr lang="en-US" dirty="0">
                <a:solidFill>
                  <a:srgbClr val="FF0000"/>
                </a:solidFill>
                <a:hlinkClick r:id="rId2"/>
              </a:rPr>
              <a:t>https://kids.kaspersky.ru/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6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62CF-A62A-4723-92FA-FD1BD35E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Активность детей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91EAA-D234-43B9-B732-1A650A8548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/>
          <a:lstStyle/>
          <a:p>
            <a:r>
              <a:rPr lang="ru-RU" dirty="0"/>
              <a:t>Если рассматривать всех детей, то основными функциями интернета и гаджетов являются: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игры, общение</a:t>
            </a:r>
            <a:r>
              <a:rPr lang="ru-RU" dirty="0"/>
              <a:t> и 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получение развлекательного контента</a:t>
            </a:r>
            <a:r>
              <a:rPr lang="ru-RU" dirty="0"/>
              <a:t>. </a:t>
            </a:r>
          </a:p>
          <a:p>
            <a:r>
              <a:rPr lang="ru-RU" dirty="0"/>
              <a:t>Учеба только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на пятом месте</a:t>
            </a:r>
            <a:r>
              <a:rPr lang="ru-RU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591CE3-87C0-4B22-9A09-B0EB7243B7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27A39-9C3D-4528-855C-4D7206ED6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C76F8E-2ED3-4AAA-AE36-3D4D72FC5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979014"/>
            <a:ext cx="576905" cy="5224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8C5D6D-70BC-4EC4-97D3-8643C3499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833" y="1790700"/>
            <a:ext cx="1565744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D1E10E-30A8-4A73-B920-4308B2059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19" y="1790700"/>
            <a:ext cx="1291137" cy="42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68B66A-E46F-41CC-A36A-432933363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37" y="1786909"/>
            <a:ext cx="4114801" cy="3627251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29EB71BF-BD52-48EC-BD34-C305F6720E6C}"/>
              </a:ext>
            </a:extLst>
          </p:cNvPr>
          <p:cNvGrpSpPr/>
          <p:nvPr/>
        </p:nvGrpSpPr>
        <p:grpSpPr>
          <a:xfrm>
            <a:off x="5583152" y="1183166"/>
            <a:ext cx="1779506" cy="1415650"/>
            <a:chOff x="5828860" y="1235559"/>
            <a:chExt cx="1779506" cy="141565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B2E607-3813-4392-97AC-607B37F29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2566" y="1661591"/>
              <a:ext cx="574957" cy="527953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EE6FDCA-B235-4708-831B-59D95ABBD3D0}"/>
                </a:ext>
              </a:extLst>
            </p:cNvPr>
            <p:cNvSpPr/>
            <p:nvPr/>
          </p:nvSpPr>
          <p:spPr>
            <a:xfrm>
              <a:off x="5828860" y="2189544"/>
              <a:ext cx="10108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Общаюсь с друзьями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1337AC6-1FF8-4E8A-B99E-6B7A0891DDC9}"/>
                </a:ext>
              </a:extLst>
            </p:cNvPr>
            <p:cNvGrpSpPr/>
            <p:nvPr/>
          </p:nvGrpSpPr>
          <p:grpSpPr>
            <a:xfrm>
              <a:off x="6709304" y="1630057"/>
              <a:ext cx="890280" cy="262130"/>
              <a:chOff x="6709304" y="1630057"/>
              <a:chExt cx="890280" cy="26213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8C141A3-F4DA-4730-B141-BEB8E3568C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BEF255A-616A-499B-9E27-EDAAF3731B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D3CF7BF-B7C1-46A1-923B-C57B255DC35D}"/>
                </a:ext>
              </a:extLst>
            </p:cNvPr>
            <p:cNvSpPr/>
            <p:nvPr/>
          </p:nvSpPr>
          <p:spPr>
            <a:xfrm>
              <a:off x="6920356" y="1235559"/>
              <a:ext cx="688010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73%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B14FFBE-B395-4367-A9CC-2E11213B0916}"/>
              </a:ext>
            </a:extLst>
          </p:cNvPr>
          <p:cNvGrpSpPr/>
          <p:nvPr/>
        </p:nvGrpSpPr>
        <p:grpSpPr>
          <a:xfrm>
            <a:off x="6446543" y="1541469"/>
            <a:ext cx="2073073" cy="1869138"/>
            <a:chOff x="6723111" y="2004724"/>
            <a:chExt cx="2073073" cy="186913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110037A-5626-48CF-83B7-C67C61E19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4338" y="2624395"/>
              <a:ext cx="481815" cy="415058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5A9BFDC-41DF-459C-B1B7-5C439A91EB87}"/>
                </a:ext>
              </a:extLst>
            </p:cNvPr>
            <p:cNvSpPr/>
            <p:nvPr/>
          </p:nvSpPr>
          <p:spPr>
            <a:xfrm>
              <a:off x="6723111" y="3042865"/>
              <a:ext cx="167697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видео с приколами,</a:t>
              </a:r>
            </a:p>
            <a:p>
              <a:pPr algn="ctr"/>
              <a:r>
                <a:rPr lang="ru-RU" sz="1200" b="1" dirty="0">
                  <a:latin typeface="+mj-lt"/>
                </a:rPr>
                <a:t>смешные картинки и фото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00401E-073B-42CA-AC59-6E5A6B39DE55}"/>
                </a:ext>
              </a:extLst>
            </p:cNvPr>
            <p:cNvGrpSpPr/>
            <p:nvPr/>
          </p:nvGrpSpPr>
          <p:grpSpPr>
            <a:xfrm>
              <a:off x="7897122" y="2408495"/>
              <a:ext cx="890280" cy="262130"/>
              <a:chOff x="6709304" y="1630057"/>
              <a:chExt cx="890280" cy="26213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76BAD58C-7E8E-49EC-9F8E-7EFC4328CF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63144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75546E15-8CD5-4ADA-B83C-1BFE7BF22C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F6A3D88-14A5-4982-87D5-B14255BBA034}"/>
                </a:ext>
              </a:extLst>
            </p:cNvPr>
            <p:cNvSpPr/>
            <p:nvPr/>
          </p:nvSpPr>
          <p:spPr>
            <a:xfrm>
              <a:off x="8095350" y="2004724"/>
              <a:ext cx="70083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6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9%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88EBDAE-F5C3-4FDF-BD7C-208A1E18172A}"/>
              </a:ext>
            </a:extLst>
          </p:cNvPr>
          <p:cNvGrpSpPr/>
          <p:nvPr/>
        </p:nvGrpSpPr>
        <p:grpSpPr>
          <a:xfrm>
            <a:off x="6819103" y="3140422"/>
            <a:ext cx="2002791" cy="1548031"/>
            <a:chOff x="6624503" y="3691951"/>
            <a:chExt cx="2002791" cy="154803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3F3D68C-45E9-449B-9A49-D8FEE09F4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1683" y="4120523"/>
              <a:ext cx="426682" cy="493366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C21CD9C-74E5-44F8-9812-A7C532A8C971}"/>
                </a:ext>
              </a:extLst>
            </p:cNvPr>
            <p:cNvSpPr/>
            <p:nvPr/>
          </p:nvSpPr>
          <p:spPr>
            <a:xfrm>
              <a:off x="6624503" y="4593651"/>
              <a:ext cx="16769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Смотрю фильмы/сериалы</a:t>
              </a:r>
            </a:p>
            <a:p>
              <a:pPr algn="ctr"/>
              <a:r>
                <a:rPr lang="ru-RU" sz="1200" b="1" dirty="0">
                  <a:latin typeface="+mj-lt"/>
                </a:rPr>
                <a:t>или слушаю музыку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45C6B2B-08C6-4747-B8F7-B50C1B305BE6}"/>
                </a:ext>
              </a:extLst>
            </p:cNvPr>
            <p:cNvGrpSpPr/>
            <p:nvPr/>
          </p:nvGrpSpPr>
          <p:grpSpPr>
            <a:xfrm>
              <a:off x="7728232" y="4090383"/>
              <a:ext cx="890280" cy="262130"/>
              <a:chOff x="6709304" y="1566044"/>
              <a:chExt cx="890280" cy="26213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8CFD787-A8B8-4616-B6AC-479255A5A4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09304" y="1567429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81B224F-F67E-4070-80DD-36C97F909B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566044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14CB738-BE7F-491D-9021-9A17BEB678F9}"/>
                </a:ext>
              </a:extLst>
            </p:cNvPr>
            <p:cNvSpPr/>
            <p:nvPr/>
          </p:nvSpPr>
          <p:spPr>
            <a:xfrm>
              <a:off x="7945697" y="3691951"/>
              <a:ext cx="681597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55%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90F329E-4870-4DDA-A758-F53E6CB0DC6B}"/>
              </a:ext>
            </a:extLst>
          </p:cNvPr>
          <p:cNvGrpSpPr/>
          <p:nvPr/>
        </p:nvGrpSpPr>
        <p:grpSpPr>
          <a:xfrm>
            <a:off x="3687999" y="1907705"/>
            <a:ext cx="1922836" cy="818724"/>
            <a:chOff x="3538467" y="1988989"/>
            <a:chExt cx="1922836" cy="81872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366C0F6-514F-4ACC-BD27-98A37C910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091" y="1988989"/>
              <a:ext cx="480652" cy="46166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534A440-1AA6-4CD1-93BB-D786128649A8}"/>
                </a:ext>
              </a:extLst>
            </p:cNvPr>
            <p:cNvSpPr/>
            <p:nvPr/>
          </p:nvSpPr>
          <p:spPr>
            <a:xfrm>
              <a:off x="4052640" y="2530714"/>
              <a:ext cx="14086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Играю в игры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3F9BB39-CDF6-4FEF-BD58-40A4C9D5F430}"/>
                </a:ext>
              </a:extLst>
            </p:cNvPr>
            <p:cNvGrpSpPr/>
            <p:nvPr/>
          </p:nvGrpSpPr>
          <p:grpSpPr>
            <a:xfrm>
              <a:off x="3581041" y="2263914"/>
              <a:ext cx="891081" cy="263598"/>
              <a:chOff x="6898007" y="1989230"/>
              <a:chExt cx="891081" cy="263598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7468B87-07E0-41E9-B7E3-40D28A7007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28344" y="1989230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B0D6A52-1F80-4BB3-8C41-6EBA714E10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98007" y="225282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F4B40A-17E1-453B-84A3-09C6CBF55958}"/>
                </a:ext>
              </a:extLst>
            </p:cNvPr>
            <p:cNvSpPr/>
            <p:nvPr/>
          </p:nvSpPr>
          <p:spPr>
            <a:xfrm>
              <a:off x="3538467" y="2126711"/>
              <a:ext cx="680892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74%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1245E4E-EF8B-4EB8-823C-4EDEC3C7A0CD}"/>
              </a:ext>
            </a:extLst>
          </p:cNvPr>
          <p:cNvGrpSpPr/>
          <p:nvPr/>
        </p:nvGrpSpPr>
        <p:grpSpPr>
          <a:xfrm>
            <a:off x="3220179" y="2981596"/>
            <a:ext cx="2139433" cy="800858"/>
            <a:chOff x="3213703" y="3499655"/>
            <a:chExt cx="2139433" cy="8008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7E5B61-9F0B-4091-A939-320562317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2640" y="3499655"/>
              <a:ext cx="556021" cy="491542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BF772F-B34F-443E-B03D-FDD084C99FCE}"/>
                </a:ext>
              </a:extLst>
            </p:cNvPr>
            <p:cNvSpPr/>
            <p:nvPr/>
          </p:nvSpPr>
          <p:spPr>
            <a:xfrm>
              <a:off x="3475107" y="4023514"/>
              <a:ext cx="187802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Что-то покупаю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4A573C9-511D-4518-ADE9-8360805793A9}"/>
                </a:ext>
              </a:extLst>
            </p:cNvPr>
            <p:cNvGrpSpPr/>
            <p:nvPr/>
          </p:nvGrpSpPr>
          <p:grpSpPr>
            <a:xfrm>
              <a:off x="3291005" y="3709306"/>
              <a:ext cx="722407" cy="260745"/>
              <a:chOff x="7031834" y="1891572"/>
              <a:chExt cx="722407" cy="260745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216BFE3-562F-4CB4-BF15-826EA85498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93497" y="1891572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AAD0F3E-5F76-4ADA-A55B-D97B28C791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31834" y="2149563"/>
                <a:ext cx="460862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3860DE6-E73F-43A7-AEA4-14286E99E4E4}"/>
                </a:ext>
              </a:extLst>
            </p:cNvPr>
            <p:cNvSpPr/>
            <p:nvPr/>
          </p:nvSpPr>
          <p:spPr>
            <a:xfrm>
              <a:off x="3213703" y="3569666"/>
              <a:ext cx="546946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8%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0CED627-091A-489A-B87D-6501BAE0CE90}"/>
              </a:ext>
            </a:extLst>
          </p:cNvPr>
          <p:cNvGrpSpPr/>
          <p:nvPr/>
        </p:nvGrpSpPr>
        <p:grpSpPr>
          <a:xfrm>
            <a:off x="3292350" y="4090240"/>
            <a:ext cx="2205372" cy="966749"/>
            <a:chOff x="3514391" y="4625870"/>
            <a:chExt cx="2205372" cy="96674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F1FB7F7-66E1-419A-9032-04E6856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6164" y="4625870"/>
              <a:ext cx="492298" cy="461665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C684818-6815-49CD-A45F-B1D260D76C53}"/>
                </a:ext>
              </a:extLst>
            </p:cNvPr>
            <p:cNvSpPr/>
            <p:nvPr/>
          </p:nvSpPr>
          <p:spPr>
            <a:xfrm>
              <a:off x="3841734" y="5130954"/>
              <a:ext cx="18780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Читаю новости</a:t>
              </a:r>
            </a:p>
            <a:p>
              <a:pPr algn="ctr"/>
              <a:r>
                <a:rPr lang="ru-RU" sz="1200" b="1" dirty="0">
                  <a:latin typeface="+mj-lt"/>
                </a:rPr>
                <a:t>и статьи/блоги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0EB383D-3F9D-4013-98ED-271539C5E574}"/>
                </a:ext>
              </a:extLst>
            </p:cNvPr>
            <p:cNvGrpSpPr/>
            <p:nvPr/>
          </p:nvGrpSpPr>
          <p:grpSpPr>
            <a:xfrm>
              <a:off x="3572097" y="4850912"/>
              <a:ext cx="891081" cy="261157"/>
              <a:chOff x="7057839" y="1368901"/>
              <a:chExt cx="891081" cy="261157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FEBA38A-8651-414E-A57D-D2938867EE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88176" y="1368901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36D2EE1D-F90A-4B57-8C7E-B882A3E20B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57839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198E41D-D369-416A-A209-5152F9008561}"/>
                </a:ext>
              </a:extLst>
            </p:cNvPr>
            <p:cNvSpPr/>
            <p:nvPr/>
          </p:nvSpPr>
          <p:spPr>
            <a:xfrm>
              <a:off x="3514391" y="4721196"/>
              <a:ext cx="696024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2</a:t>
              </a:r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3%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63F3854-6D75-430E-AA89-07E06A76B37A}"/>
              </a:ext>
            </a:extLst>
          </p:cNvPr>
          <p:cNvGrpSpPr/>
          <p:nvPr/>
        </p:nvGrpSpPr>
        <p:grpSpPr>
          <a:xfrm>
            <a:off x="6175691" y="4808644"/>
            <a:ext cx="1964606" cy="1005333"/>
            <a:chOff x="5445319" y="4989921"/>
            <a:chExt cx="1964606" cy="100533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C10FE9A-81CD-441F-BE38-8CFF4A08E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860" y="4989921"/>
              <a:ext cx="574957" cy="52064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C7123A7-D77C-4309-8061-880C2D443A92}"/>
                </a:ext>
              </a:extLst>
            </p:cNvPr>
            <p:cNvSpPr/>
            <p:nvPr/>
          </p:nvSpPr>
          <p:spPr>
            <a:xfrm>
              <a:off x="5445319" y="5533589"/>
              <a:ext cx="13770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latin typeface="+mj-lt"/>
                </a:rPr>
                <a:t>Готовлюсь к учебе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000C9F64-28A8-41A0-9658-DDF6705DB721}"/>
                </a:ext>
              </a:extLst>
            </p:cNvPr>
            <p:cNvGrpSpPr/>
            <p:nvPr/>
          </p:nvGrpSpPr>
          <p:grpSpPr>
            <a:xfrm>
              <a:off x="6507151" y="5397162"/>
              <a:ext cx="893992" cy="263553"/>
              <a:chOff x="6705592" y="1366505"/>
              <a:chExt cx="893992" cy="263553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13E4CA7-B52A-4194-86F4-1C0EC1263A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705592" y="1366505"/>
                <a:ext cx="260744" cy="260745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8D420D45-8D79-4551-8449-A507686F8E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70048" y="1630057"/>
                <a:ext cx="629536" cy="1"/>
              </a:xfrm>
              <a:prstGeom prst="line">
                <a:avLst/>
              </a:prstGeom>
              <a:ln w="19050" cap="rnd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68F9DBA-9DEC-421F-A1F8-8C3F668BD19D}"/>
                </a:ext>
              </a:extLst>
            </p:cNvPr>
            <p:cNvSpPr/>
            <p:nvPr/>
          </p:nvSpPr>
          <p:spPr>
            <a:xfrm>
              <a:off x="6715504" y="5274300"/>
              <a:ext cx="694421" cy="400110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algn="r"/>
              <a:r>
                <a:rPr lang="ru-RU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j-lt"/>
                </a:rPr>
                <a:t>45%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246A7EC-A7F1-4073-A3EB-31672854255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559" y="4912939"/>
            <a:ext cx="518485" cy="565028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12D6CE0-F7B4-4375-8F43-9361D775E8CE}"/>
              </a:ext>
            </a:extLst>
          </p:cNvPr>
          <p:cNvCxnSpPr>
            <a:cxnSpLocks/>
          </p:cNvCxnSpPr>
          <p:nvPr/>
        </p:nvCxnSpPr>
        <p:spPr>
          <a:xfrm flipH="1">
            <a:off x="5170103" y="5136532"/>
            <a:ext cx="260744" cy="260745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66956AB-ADE5-43F4-934C-F60AB6027E1E}"/>
              </a:ext>
            </a:extLst>
          </p:cNvPr>
          <p:cNvCxnSpPr>
            <a:cxnSpLocks/>
          </p:cNvCxnSpPr>
          <p:nvPr/>
        </p:nvCxnSpPr>
        <p:spPr>
          <a:xfrm flipV="1">
            <a:off x="4539766" y="5397688"/>
            <a:ext cx="629536" cy="1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5F453411-A773-4FB1-B7BB-743F9C9A05A3}"/>
              </a:ext>
            </a:extLst>
          </p:cNvPr>
          <p:cNvSpPr/>
          <p:nvPr/>
        </p:nvSpPr>
        <p:spPr>
          <a:xfrm>
            <a:off x="4469236" y="5006816"/>
            <a:ext cx="708848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/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40%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9A2CBE3-04F3-49EA-8208-B9C54B7B3669}"/>
              </a:ext>
            </a:extLst>
          </p:cNvPr>
          <p:cNvSpPr/>
          <p:nvPr/>
        </p:nvSpPr>
        <p:spPr>
          <a:xfrm>
            <a:off x="3895260" y="5441236"/>
            <a:ext cx="2252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Ищу разную информацию. Например, о фильмах, играх, погоде</a:t>
            </a:r>
          </a:p>
        </p:txBody>
      </p:sp>
    </p:spTree>
    <p:extLst>
      <p:ext uri="{BB962C8B-B14F-4D97-AF65-F5344CB8AC3E}">
        <p14:creationId xmlns:p14="http://schemas.microsoft.com/office/powerpoint/2010/main" val="185484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 со стороны родителей (общая практика)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D5C59-F532-4787-AEA1-AD1B9BA7E5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20119" y="947420"/>
            <a:ext cx="10648662" cy="784830"/>
          </a:xfrm>
        </p:spPr>
        <p:txBody>
          <a:bodyPr rIns="0"/>
          <a:lstStyle/>
          <a:p>
            <a:r>
              <a:rPr lang="ru-RU" b="1" spc="-1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Четверть</a:t>
            </a:r>
            <a:r>
              <a:rPr lang="ru-RU" spc="-10" dirty="0"/>
              <a:t> всех родителей школьников утверждает, что их дети проводят все свободное время в гаджетах/интернете. </a:t>
            </a:r>
          </a:p>
          <a:p>
            <a:r>
              <a:rPr lang="ru-RU" dirty="0"/>
              <a:t>По мере взросления детей, время, проводимое ими в интернете,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увеличивается</a:t>
            </a:r>
            <a:r>
              <a:rPr lang="ru-RU" dirty="0"/>
              <a:t>, а вот контроль со стороны родителей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ослабевает</a:t>
            </a:r>
            <a:r>
              <a:rPr lang="ru-RU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E657100-C12C-4469-8B46-BAB2D8DE272C}"/>
              </a:ext>
            </a:extLst>
          </p:cNvPr>
          <p:cNvSpPr txBox="1">
            <a:spLocks/>
          </p:cNvSpPr>
          <p:nvPr/>
        </p:nvSpPr>
        <p:spPr>
          <a:xfrm>
            <a:off x="1120119" y="2810452"/>
            <a:ext cx="6271281" cy="784830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При этом чаще всего родители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перестают контролировать </a:t>
            </a:r>
            <a:r>
              <a:rPr lang="ru-RU" dirty="0"/>
              <a:t>время пребывания своих детей в гаджетах, именно тогда, когда ребенок переходит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 </a:t>
            </a:r>
            <a:r>
              <a:rPr lang="ru-RU" dirty="0"/>
              <a:t>в группу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838E241-8E83-4070-8CDD-D26A07D82940}"/>
              </a:ext>
            </a:extLst>
          </p:cNvPr>
          <p:cNvSpPr txBox="1">
            <a:spLocks/>
          </p:cNvSpPr>
          <p:nvPr/>
        </p:nvSpPr>
        <p:spPr>
          <a:xfrm>
            <a:off x="1120119" y="4129647"/>
            <a:ext cx="45085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35% </a:t>
            </a:r>
            <a:r>
              <a:rPr lang="ru-RU" dirty="0"/>
              <a:t>родителей не контролируют время, которое ребенок проводит с</a:t>
            </a:r>
            <a:r>
              <a:rPr lang="en-US" dirty="0"/>
              <a:t> </a:t>
            </a:r>
            <a:r>
              <a:rPr lang="ru-RU" dirty="0"/>
              <a:t>гаджетами.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538D818-F224-42F1-8ADD-1BEC8F5F5E7A}"/>
              </a:ext>
            </a:extLst>
          </p:cNvPr>
          <p:cNvSpPr txBox="1">
            <a:spLocks/>
          </p:cNvSpPr>
          <p:nvPr/>
        </p:nvSpPr>
        <p:spPr>
          <a:xfrm>
            <a:off x="1120119" y="4969235"/>
            <a:ext cx="379732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59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%</a:t>
            </a:r>
            <a:r>
              <a:rPr lang="ru-RU" dirty="0"/>
              <a:t> родителей не контролируют действия своих детей в сети.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7B0F24-3CB1-4D20-BA4E-32CB86BC5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988864"/>
            <a:ext cx="576905" cy="5880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54CEC3-BFB0-4A9F-A346-E002180A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3" y="2904975"/>
            <a:ext cx="504149" cy="50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12A6D3-1A6A-4B0C-A231-2E2B2D7F2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4131153"/>
            <a:ext cx="576905" cy="5767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3BE467-62DF-4285-B1B2-7F78AC735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6" y="4972646"/>
            <a:ext cx="576905" cy="5710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6218223-2BA7-4682-9F45-324AD3673E6F}"/>
              </a:ext>
            </a:extLst>
          </p:cNvPr>
          <p:cNvGrpSpPr/>
          <p:nvPr/>
        </p:nvGrpSpPr>
        <p:grpSpPr>
          <a:xfrm>
            <a:off x="4892781" y="2542675"/>
            <a:ext cx="6876000" cy="3599972"/>
            <a:chOff x="4892781" y="2542675"/>
            <a:chExt cx="6876000" cy="359997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D869C3-527B-463A-8700-710B678F3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5106" y="2542675"/>
              <a:ext cx="6573675" cy="3513648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1F329FA-61F6-48BA-A776-1296EDD6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892781" y="6046797"/>
              <a:ext cx="6876000" cy="95850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E176863-BE20-40E1-88A2-E553E29CCB36}"/>
              </a:ext>
            </a:extLst>
          </p:cNvPr>
          <p:cNvSpPr txBox="1">
            <a:spLocks/>
          </p:cNvSpPr>
          <p:nvPr/>
        </p:nvSpPr>
        <p:spPr>
          <a:xfrm>
            <a:off x="1120119" y="1995321"/>
            <a:ext cx="10279401" cy="553998"/>
          </a:xfrm>
          <a:prstGeom prst="rect">
            <a:avLst/>
          </a:prstGeom>
        </p:spPr>
        <p:txBody>
          <a:bodyPr vert="horz" wrap="square" lIns="91440" tIns="45720" rIns="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Наиболее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резкий рост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количества детей, постоянно проводящих время в интернете, происходит при переходе ребенка из возрастной группы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10-12 лет</a:t>
            </a:r>
            <a:r>
              <a:rPr lang="ru-RU" dirty="0">
                <a:latin typeface="+mj-lt"/>
              </a:rPr>
              <a:t> </a:t>
            </a:r>
            <a:r>
              <a:rPr lang="ru-RU" dirty="0"/>
              <a:t>в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13-15 лет</a:t>
            </a:r>
            <a:r>
              <a:rPr lang="ru-RU" dirty="0"/>
              <a:t>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8EDC1BC-17C7-4FA7-A136-CEB142028C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0" y="2028853"/>
            <a:ext cx="499254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65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1981B3-A608-4A32-9CB5-61D432D78C4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/>
              <a:t>Веб серфинг</a:t>
            </a:r>
          </a:p>
        </p:txBody>
      </p:sp>
    </p:spTree>
    <p:extLst>
      <p:ext uri="{BB962C8B-B14F-4D97-AF65-F5344CB8AC3E}">
        <p14:creationId xmlns:p14="http://schemas.microsoft.com/office/powerpoint/2010/main" val="277099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гуляют дети в интернете?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071" y="2733368"/>
            <a:ext cx="3312717" cy="3312717"/>
          </a:xfrm>
          <a:prstGeom prst="rect">
            <a:avLst/>
          </a:prstGeom>
        </p:spPr>
      </p:pic>
      <p:pic>
        <p:nvPicPr>
          <p:cNvPr id="21" name="Рисунок 2"/>
          <p:cNvPicPr>
            <a:picLocks noChangeAspect="1"/>
          </p:cNvPicPr>
          <p:nvPr/>
        </p:nvPicPr>
        <p:blipFill rotWithShape="1">
          <a:blip r:embed="rId3"/>
          <a:srcRect l="23498" t="22459" r="33603" b="29937"/>
          <a:stretch/>
        </p:blipFill>
        <p:spPr>
          <a:xfrm>
            <a:off x="423218" y="1065195"/>
            <a:ext cx="6728695" cy="420007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745" y="6046085"/>
            <a:ext cx="4580582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12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8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гуляют дети в интернете?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071" y="2733368"/>
            <a:ext cx="3312717" cy="331271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745" y="6046085"/>
            <a:ext cx="4580582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12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19" y="1043180"/>
            <a:ext cx="6801799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9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9912-CBE2-42DE-91A7-EC3635C3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что они ищут?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739E5-7ACE-4BE4-BDB1-26A469096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/>
              <a:t>Взрослые и дети в цифровом мире</a:t>
            </a:r>
            <a:endParaRPr lang="ru-R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A7833F-E542-40B5-B569-7ED848822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652B60-3086-4BD3-8E82-9D00790DFF7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07745" y="6046085"/>
            <a:ext cx="4739326" cy="226654"/>
          </a:xfrm>
          <a:prstGeom prst="rect">
            <a:avLst/>
          </a:prstGeom>
          <a:noFill/>
        </p:spPr>
        <p:txBody>
          <a:bodyPr wrap="square" lIns="41584" tIns="20791" rIns="41584" bIns="20791" rtlCol="0">
            <a:spAutoFit/>
          </a:bodyPr>
          <a:lstStyle/>
          <a:p>
            <a:pPr marL="92075" indent="-87313"/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*Статистика облачного сервиса Kaspersky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Посещения различных </a:t>
            </a:r>
            <a:r>
              <a:rPr lang="ru-RU" sz="600" spc="-2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</a:t>
            </a:r>
            <a:r>
              <a:rPr lang="ru-RU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включенном «Родительском контроле» на ПК в России. Усредненный показатель за последние 6 месяцев.</a:t>
            </a:r>
            <a:r>
              <a:rPr lang="en-US" sz="600" spc="-2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600" spc="-2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631433"/>
              </p:ext>
            </p:extLst>
          </p:nvPr>
        </p:nvGraphicFramePr>
        <p:xfrm>
          <a:off x="629264" y="912529"/>
          <a:ext cx="2383964" cy="4128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переводчик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ютуб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вк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порно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яндекс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секс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</a:rPr>
                        <a:t>игры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Гдз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алиэкспресс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вконтакте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мультики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70446"/>
              </p:ext>
            </p:extLst>
          </p:nvPr>
        </p:nvGraphicFramePr>
        <p:xfrm>
          <a:off x="3505574" y="912529"/>
          <a:ext cx="3642478" cy="3002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6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одноклассники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гугл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погода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картинки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учи </a:t>
                      </a:r>
                      <a:r>
                        <a:rPr lang="ru-RU" sz="2400" u="none" strike="noStrike" dirty="0" err="1">
                          <a:effectLst/>
                        </a:rPr>
                        <a:t>ру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скачать </a:t>
                      </a:r>
                      <a:r>
                        <a:rPr lang="ru-RU" sz="2400" u="none" strike="noStrike" dirty="0" err="1">
                          <a:effectLst/>
                        </a:rPr>
                        <a:t>майнкрафт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 err="1">
                          <a:effectLst/>
                        </a:rPr>
                        <a:t>инстаграм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</a:rPr>
                        <a:t>калькулятор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669" y="826790"/>
            <a:ext cx="3292926" cy="329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2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aspersky">
      <a:dk1>
        <a:srgbClr val="000000"/>
      </a:dk1>
      <a:lt1>
        <a:sysClr val="window" lastClr="FFFFFF"/>
      </a:lt1>
      <a:dk2>
        <a:srgbClr val="006D5C"/>
      </a:dk2>
      <a:lt2>
        <a:srgbClr val="E6E6E6"/>
      </a:lt2>
      <a:accent1>
        <a:srgbClr val="006D5C"/>
      </a:accent1>
      <a:accent2>
        <a:srgbClr val="00A88E"/>
      </a:accent2>
      <a:accent3>
        <a:srgbClr val="71C9BC"/>
      </a:accent3>
      <a:accent4>
        <a:srgbClr val="333333"/>
      </a:accent4>
      <a:accent5>
        <a:srgbClr val="CCCCCC"/>
      </a:accent5>
      <a:accent6>
        <a:srgbClr val="ED2939"/>
      </a:accent6>
      <a:hlink>
        <a:srgbClr val="00A88E"/>
      </a:hlink>
      <a:folHlink>
        <a:srgbClr val="006D5C"/>
      </a:folHlink>
    </a:clrScheme>
    <a:fontScheme name="Kaspersky_Museo">
      <a:majorFont>
        <a:latin typeface="Museo Sans Cyrl 700"/>
        <a:ea typeface=""/>
        <a:cs typeface=""/>
      </a:majorFont>
      <a:minorFont>
        <a:latin typeface="Museo Sans Cyrl 300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2110</Words>
  <Application>Microsoft Office PowerPoint</Application>
  <PresentationFormat>Широкоэкранный</PresentationFormat>
  <Paragraphs>297</Paragraphs>
  <Slides>35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Calibri</vt:lpstr>
      <vt:lpstr>Museo Sans Cyrl 900</vt:lpstr>
      <vt:lpstr>Museo Sans Cyrl 700</vt:lpstr>
      <vt:lpstr>Museo Sans Cyrl 500</vt:lpstr>
      <vt:lpstr>Arial</vt:lpstr>
      <vt:lpstr>Museo Sans 500</vt:lpstr>
      <vt:lpstr>Museo Sans Rounded 300</vt:lpstr>
      <vt:lpstr>Museo Sans Cyrl 300</vt:lpstr>
      <vt:lpstr>Office Theme</vt:lpstr>
      <vt:lpstr>Взрослые и дети в цифровом мире</vt:lpstr>
      <vt:lpstr>Презентация PowerPoint</vt:lpstr>
      <vt:lpstr>Вовлеченность в использование устройств</vt:lpstr>
      <vt:lpstr>Активность детей</vt:lpstr>
      <vt:lpstr>Контроль со стороны родителей (общая практика)</vt:lpstr>
      <vt:lpstr>Презентация PowerPoint</vt:lpstr>
      <vt:lpstr>Где гуляют дети в интернете?</vt:lpstr>
      <vt:lpstr>Где гуляют дети в интернете?</vt:lpstr>
      <vt:lpstr>И что они ищут?</vt:lpstr>
      <vt:lpstr>Презентация PowerPoint</vt:lpstr>
      <vt:lpstr>Социальные сети</vt:lpstr>
      <vt:lpstr>Социальные сети, угрозы</vt:lpstr>
      <vt:lpstr>Наивность детей и овершеринг</vt:lpstr>
      <vt:lpstr>Безопасное общение в сети, овершеринг.</vt:lpstr>
      <vt:lpstr>Вписки</vt:lpstr>
      <vt:lpstr>Педофилы</vt:lpstr>
      <vt:lpstr>Наркотики</vt:lpstr>
      <vt:lpstr>Социальные сети: реакция родителей</vt:lpstr>
      <vt:lpstr>Презентация PowerPoint</vt:lpstr>
      <vt:lpstr>Кибербуллинг</vt:lpstr>
      <vt:lpstr>Кибербуллинг</vt:lpstr>
      <vt:lpstr>Презентация PowerPoint</vt:lpstr>
      <vt:lpstr>Что можно сделать</vt:lpstr>
      <vt:lpstr>Что можно сделать технически?</vt:lpstr>
      <vt:lpstr>Бесплатная версия обладает широким функционалом</vt:lpstr>
      <vt:lpstr>Неподходящие игры и фильмы</vt:lpstr>
      <vt:lpstr>Неподходящие Сайты</vt:lpstr>
      <vt:lpstr>Геолокация в Safekids</vt:lpstr>
      <vt:lpstr>Определение опасных групп в Safekids</vt:lpstr>
      <vt:lpstr>Kids.Kaspersky.ru  + KASPERSKY SAFE KIDS</vt:lpstr>
      <vt:lpstr>Kids.Kaspersky.ru - Родителям  </vt:lpstr>
      <vt:lpstr>Kids.Kaspersky.ru - родителям </vt:lpstr>
      <vt:lpstr>Kids.Kaspersky.ru - детям  </vt:lpstr>
      <vt:lpstr>Kids.Kaspersky.ru - детям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 Korshunov</dc:creator>
  <cp:lastModifiedBy>Дроздов Алексей Николаевич</cp:lastModifiedBy>
  <cp:revision>166</cp:revision>
  <dcterms:created xsi:type="dcterms:W3CDTF">2018-03-29T14:00:16Z</dcterms:created>
  <dcterms:modified xsi:type="dcterms:W3CDTF">2018-09-07T09:42:07Z</dcterms:modified>
</cp:coreProperties>
</file>